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4"/>
  </p:notesMasterIdLst>
  <p:sldIdLst>
    <p:sldId id="256" r:id="rId2"/>
    <p:sldId id="257" r:id="rId3"/>
    <p:sldId id="259" r:id="rId4"/>
    <p:sldId id="260" r:id="rId5"/>
    <p:sldId id="262" r:id="rId6"/>
    <p:sldId id="258" r:id="rId7"/>
    <p:sldId id="263" r:id="rId8"/>
    <p:sldId id="265" r:id="rId9"/>
    <p:sldId id="266" r:id="rId10"/>
    <p:sldId id="264" r:id="rId11"/>
    <p:sldId id="267" r:id="rId12"/>
    <p:sldId id="269" r:id="rId13"/>
    <p:sldId id="282" r:id="rId14"/>
    <p:sldId id="283" r:id="rId15"/>
    <p:sldId id="284" r:id="rId16"/>
    <p:sldId id="285" r:id="rId17"/>
    <p:sldId id="286" r:id="rId18"/>
    <p:sldId id="287" r:id="rId19"/>
    <p:sldId id="270" r:id="rId20"/>
    <p:sldId id="271" r:id="rId21"/>
    <p:sldId id="276" r:id="rId22"/>
    <p:sldId id="261" r:id="rId23"/>
    <p:sldId id="272" r:id="rId24"/>
    <p:sldId id="273" r:id="rId25"/>
    <p:sldId id="280" r:id="rId26"/>
    <p:sldId id="288" r:id="rId27"/>
    <p:sldId id="281" r:id="rId28"/>
    <p:sldId id="274" r:id="rId29"/>
    <p:sldId id="275" r:id="rId30"/>
    <p:sldId id="277" r:id="rId31"/>
    <p:sldId id="278" r:id="rId32"/>
    <p:sldId id="279"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Buchanan" initials="DB" lastIdx="1" clrIdx="0">
    <p:extLst>
      <p:ext uri="{19B8F6BF-5375-455C-9EA6-DF929625EA0E}">
        <p15:presenceInfo xmlns:p15="http://schemas.microsoft.com/office/powerpoint/2012/main" userId="703abfb9d0c2d25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1" autoAdjust="0"/>
    <p:restoredTop sz="94660"/>
  </p:normalViewPr>
  <p:slideViewPr>
    <p:cSldViewPr snapToGrid="0">
      <p:cViewPr varScale="1">
        <p:scale>
          <a:sx n="93" d="100"/>
          <a:sy n="93" d="100"/>
        </p:scale>
        <p:origin x="102" y="354"/>
      </p:cViewPr>
      <p:guideLst/>
    </p:cSldViewPr>
  </p:slideViewPr>
  <p:notesTextViewPr>
    <p:cViewPr>
      <p:scale>
        <a:sx n="1" d="1"/>
        <a:sy n="1" d="1"/>
      </p:scale>
      <p:origin x="0" y="0"/>
    </p:cViewPr>
  </p:notesTextViewPr>
  <p:notesViewPr>
    <p:cSldViewPr snapToGrid="0">
      <p:cViewPr varScale="1">
        <p:scale>
          <a:sx n="80" d="100"/>
          <a:sy n="80" d="100"/>
        </p:scale>
        <p:origin x="278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Adjacent Channel Overlap Area</a:t>
            </a:r>
          </a:p>
        </c:rich>
      </c:tx>
      <c:layout>
        <c:manualLayout>
          <c:xMode val="edge"/>
          <c:yMode val="edge"/>
          <c:x val="0.18171522309711299"/>
          <c:y val="4.629629629629630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6476179113974388E-2"/>
          <c:y val="0.12656669297553275"/>
          <c:w val="0.95584705320925789"/>
          <c:h val="0.73744787426433578"/>
        </c:manualLayout>
      </c:layout>
      <c:lineChart>
        <c:grouping val="standard"/>
        <c:varyColors val="0"/>
        <c:ser>
          <c:idx val="0"/>
          <c:order val="0"/>
          <c:spPr>
            <a:ln w="28575" cap="rnd">
              <a:solidFill>
                <a:schemeClr val="accent1"/>
              </a:solidFill>
              <a:round/>
            </a:ln>
            <a:effectLst/>
          </c:spPr>
          <c:marker>
            <c:symbol val="none"/>
          </c:marker>
          <c:cat>
            <c:numRef>
              <c:f>Sheet1!$A$1:$V$1</c:f>
              <c:numCache>
                <c:formatCode>General</c:formatCode>
                <c:ptCount val="22"/>
                <c:pt idx="0">
                  <c:v>-6</c:v>
                </c:pt>
                <c:pt idx="1">
                  <c:v>-5</c:v>
                </c:pt>
                <c:pt idx="2">
                  <c:v>-4</c:v>
                </c:pt>
                <c:pt idx="3">
                  <c:v>-3</c:v>
                </c:pt>
                <c:pt idx="4">
                  <c:v>-2</c:v>
                </c:pt>
                <c:pt idx="5">
                  <c:v>-1</c:v>
                </c:pt>
                <c:pt idx="6">
                  <c:v>0</c:v>
                </c:pt>
                <c:pt idx="7">
                  <c:v>1</c:v>
                </c:pt>
                <c:pt idx="8">
                  <c:v>2</c:v>
                </c:pt>
                <c:pt idx="9">
                  <c:v>3</c:v>
                </c:pt>
                <c:pt idx="10">
                  <c:v>4</c:v>
                </c:pt>
                <c:pt idx="11">
                  <c:v>5</c:v>
                </c:pt>
                <c:pt idx="12">
                  <c:v>6</c:v>
                </c:pt>
                <c:pt idx="13">
                  <c:v>7</c:v>
                </c:pt>
                <c:pt idx="14">
                  <c:v>8</c:v>
                </c:pt>
                <c:pt idx="15">
                  <c:v>9</c:v>
                </c:pt>
                <c:pt idx="16">
                  <c:v>10</c:v>
                </c:pt>
                <c:pt idx="17">
                  <c:v>11</c:v>
                </c:pt>
                <c:pt idx="18">
                  <c:v>12</c:v>
                </c:pt>
                <c:pt idx="19">
                  <c:v>13</c:v>
                </c:pt>
                <c:pt idx="20">
                  <c:v>14</c:v>
                </c:pt>
                <c:pt idx="21">
                  <c:v>15</c:v>
                </c:pt>
              </c:numCache>
            </c:numRef>
          </c:cat>
          <c:val>
            <c:numRef>
              <c:f>Sheet1!$A$2:$V$2</c:f>
              <c:numCache>
                <c:formatCode>General</c:formatCode>
                <c:ptCount val="22"/>
                <c:pt idx="0">
                  <c:v>0</c:v>
                </c:pt>
                <c:pt idx="1">
                  <c:v>11</c:v>
                </c:pt>
                <c:pt idx="2">
                  <c:v>20</c:v>
                </c:pt>
                <c:pt idx="3">
                  <c:v>27</c:v>
                </c:pt>
                <c:pt idx="4">
                  <c:v>32</c:v>
                </c:pt>
                <c:pt idx="5">
                  <c:v>35</c:v>
                </c:pt>
                <c:pt idx="6">
                  <c:v>36</c:v>
                </c:pt>
                <c:pt idx="7">
                  <c:v>35</c:v>
                </c:pt>
                <c:pt idx="8">
                  <c:v>32</c:v>
                </c:pt>
                <c:pt idx="9">
                  <c:v>27</c:v>
                </c:pt>
                <c:pt idx="10">
                  <c:v>20</c:v>
                </c:pt>
                <c:pt idx="11">
                  <c:v>11</c:v>
                </c:pt>
                <c:pt idx="12">
                  <c:v>0</c:v>
                </c:pt>
              </c:numCache>
            </c:numRef>
          </c:val>
          <c:smooth val="0"/>
          <c:extLst>
            <c:ext xmlns:c16="http://schemas.microsoft.com/office/drawing/2014/chart" uri="{C3380CC4-5D6E-409C-BE32-E72D297353CC}">
              <c16:uniqueId val="{00000000-6957-43C3-AEF7-DEB10DED37C2}"/>
            </c:ext>
          </c:extLst>
        </c:ser>
        <c:ser>
          <c:idx val="1"/>
          <c:order val="1"/>
          <c:spPr>
            <a:ln w="28575" cap="rnd">
              <a:solidFill>
                <a:schemeClr val="accent2"/>
              </a:solidFill>
              <a:round/>
            </a:ln>
            <a:effectLst/>
          </c:spPr>
          <c:marker>
            <c:symbol val="none"/>
          </c:marker>
          <c:cat>
            <c:numRef>
              <c:f>Sheet1!$A$1:$V$1</c:f>
              <c:numCache>
                <c:formatCode>General</c:formatCode>
                <c:ptCount val="22"/>
                <c:pt idx="0">
                  <c:v>-6</c:v>
                </c:pt>
                <c:pt idx="1">
                  <c:v>-5</c:v>
                </c:pt>
                <c:pt idx="2">
                  <c:v>-4</c:v>
                </c:pt>
                <c:pt idx="3">
                  <c:v>-3</c:v>
                </c:pt>
                <c:pt idx="4">
                  <c:v>-2</c:v>
                </c:pt>
                <c:pt idx="5">
                  <c:v>-1</c:v>
                </c:pt>
                <c:pt idx="6">
                  <c:v>0</c:v>
                </c:pt>
                <c:pt idx="7">
                  <c:v>1</c:v>
                </c:pt>
                <c:pt idx="8">
                  <c:v>2</c:v>
                </c:pt>
                <c:pt idx="9">
                  <c:v>3</c:v>
                </c:pt>
                <c:pt idx="10">
                  <c:v>4</c:v>
                </c:pt>
                <c:pt idx="11">
                  <c:v>5</c:v>
                </c:pt>
                <c:pt idx="12">
                  <c:v>6</c:v>
                </c:pt>
                <c:pt idx="13">
                  <c:v>7</c:v>
                </c:pt>
                <c:pt idx="14">
                  <c:v>8</c:v>
                </c:pt>
                <c:pt idx="15">
                  <c:v>9</c:v>
                </c:pt>
                <c:pt idx="16">
                  <c:v>10</c:v>
                </c:pt>
                <c:pt idx="17">
                  <c:v>11</c:v>
                </c:pt>
                <c:pt idx="18">
                  <c:v>12</c:v>
                </c:pt>
                <c:pt idx="19">
                  <c:v>13</c:v>
                </c:pt>
                <c:pt idx="20">
                  <c:v>14</c:v>
                </c:pt>
                <c:pt idx="21">
                  <c:v>15</c:v>
                </c:pt>
              </c:numCache>
            </c:numRef>
          </c:cat>
          <c:val>
            <c:numRef>
              <c:f>Sheet1!$A$3:$V$3</c:f>
              <c:numCache>
                <c:formatCode>General</c:formatCode>
                <c:ptCount val="22"/>
                <c:pt idx="9">
                  <c:v>0</c:v>
                </c:pt>
                <c:pt idx="10">
                  <c:v>11</c:v>
                </c:pt>
                <c:pt idx="11">
                  <c:v>20</c:v>
                </c:pt>
                <c:pt idx="12">
                  <c:v>27</c:v>
                </c:pt>
                <c:pt idx="13">
                  <c:v>32</c:v>
                </c:pt>
                <c:pt idx="14">
                  <c:v>35</c:v>
                </c:pt>
                <c:pt idx="15">
                  <c:v>36</c:v>
                </c:pt>
                <c:pt idx="16">
                  <c:v>35</c:v>
                </c:pt>
                <c:pt idx="17">
                  <c:v>32</c:v>
                </c:pt>
                <c:pt idx="18">
                  <c:v>27</c:v>
                </c:pt>
                <c:pt idx="19">
                  <c:v>20</c:v>
                </c:pt>
                <c:pt idx="20">
                  <c:v>11</c:v>
                </c:pt>
                <c:pt idx="21">
                  <c:v>0</c:v>
                </c:pt>
              </c:numCache>
            </c:numRef>
          </c:val>
          <c:smooth val="0"/>
          <c:extLst>
            <c:ext xmlns:c16="http://schemas.microsoft.com/office/drawing/2014/chart" uri="{C3380CC4-5D6E-409C-BE32-E72D297353CC}">
              <c16:uniqueId val="{00000001-6957-43C3-AEF7-DEB10DED37C2}"/>
            </c:ext>
          </c:extLst>
        </c:ser>
        <c:dLbls>
          <c:showLegendKey val="0"/>
          <c:showVal val="0"/>
          <c:showCatName val="0"/>
          <c:showSerName val="0"/>
          <c:showPercent val="0"/>
          <c:showBubbleSize val="0"/>
        </c:dLbls>
        <c:smooth val="0"/>
        <c:axId val="333819448"/>
        <c:axId val="182738856"/>
      </c:lineChart>
      <c:catAx>
        <c:axId val="333819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2738856"/>
        <c:crosses val="autoZero"/>
        <c:auto val="1"/>
        <c:lblAlgn val="ctr"/>
        <c:lblOffset val="100"/>
        <c:noMultiLvlLbl val="0"/>
      </c:catAx>
      <c:valAx>
        <c:axId val="1827388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3819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drawing1.xml><?xml version="1.0" encoding="utf-8"?>
<c:userShapes xmlns:c="http://schemas.openxmlformats.org/drawingml/2006/chart">
  <cdr:relSizeAnchor xmlns:cdr="http://schemas.openxmlformats.org/drawingml/2006/chartDrawing">
    <cdr:from>
      <cdr:x>0.35105</cdr:x>
      <cdr:y>0.10931</cdr:y>
    </cdr:from>
    <cdr:to>
      <cdr:x>0.50597</cdr:x>
      <cdr:y>0.70774</cdr:y>
    </cdr:to>
    <cdr:cxnSp macro="">
      <cdr:nvCxnSpPr>
        <cdr:cNvPr id="3" name="Straight Arrow Connector 2">
          <a:extLst xmlns:a="http://schemas.openxmlformats.org/drawingml/2006/main">
            <a:ext uri="{FF2B5EF4-FFF2-40B4-BE49-F238E27FC236}">
              <a16:creationId xmlns:a16="http://schemas.microsoft.com/office/drawing/2014/main" id="{B0845DCF-E71A-4ADD-A6A9-9F3EC283EAD2}"/>
            </a:ext>
          </a:extLst>
        </cdr:cNvPr>
        <cdr:cNvCxnSpPr/>
      </cdr:nvCxnSpPr>
      <cdr:spPr>
        <a:xfrm xmlns:a="http://schemas.openxmlformats.org/drawingml/2006/main">
          <a:off x="3531021" y="439737"/>
          <a:ext cx="1558212" cy="2407298"/>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0.49484</cdr:x>
      <cdr:y>0.62192</cdr:y>
    </cdr:from>
    <cdr:to>
      <cdr:x>0.53658</cdr:x>
      <cdr:y>0.68222</cdr:y>
    </cdr:to>
    <cdr:cxnSp macro="">
      <cdr:nvCxnSpPr>
        <cdr:cNvPr id="4" name="Straight Connector 3">
          <a:extLst xmlns:a="http://schemas.openxmlformats.org/drawingml/2006/main">
            <a:ext uri="{FF2B5EF4-FFF2-40B4-BE49-F238E27FC236}">
              <a16:creationId xmlns:a16="http://schemas.microsoft.com/office/drawing/2014/main" id="{85941597-3381-47B9-A858-9FCEE31FD3BC}"/>
            </a:ext>
          </a:extLst>
        </cdr:cNvPr>
        <cdr:cNvCxnSpPr/>
      </cdr:nvCxnSpPr>
      <cdr:spPr>
        <a:xfrm xmlns:a="http://schemas.openxmlformats.org/drawingml/2006/main">
          <a:off x="4977266" y="2501802"/>
          <a:ext cx="419877" cy="242596"/>
        </a:xfrm>
        <a:prstGeom xmlns:a="http://schemas.openxmlformats.org/drawingml/2006/main" prst="line">
          <a:avLst/>
        </a:prstGeom>
        <a:ln xmlns:a="http://schemas.openxmlformats.org/drawingml/2006/main"/>
      </cdr:spPr>
      <cdr:style>
        <a:lnRef xmlns:a="http://schemas.openxmlformats.org/drawingml/2006/main" idx="3">
          <a:schemeClr val="accent2"/>
        </a:lnRef>
        <a:fillRef xmlns:a="http://schemas.openxmlformats.org/drawingml/2006/main" idx="0">
          <a:schemeClr val="accent2"/>
        </a:fillRef>
        <a:effectRef xmlns:a="http://schemas.openxmlformats.org/drawingml/2006/main" idx="2">
          <a:schemeClr val="accent2"/>
        </a:effectRef>
        <a:fontRef xmlns:a="http://schemas.openxmlformats.org/drawingml/2006/main" idx="minor">
          <a:schemeClr val="tx1"/>
        </a:fontRef>
      </cdr:style>
    </cdr:cxnSp>
  </cdr:relSizeAnchor>
  <cdr:relSizeAnchor xmlns:cdr="http://schemas.openxmlformats.org/drawingml/2006/chartDrawing">
    <cdr:from>
      <cdr:x>0.48463</cdr:x>
      <cdr:y>0.65903</cdr:y>
    </cdr:from>
    <cdr:to>
      <cdr:x>0.5505</cdr:x>
      <cdr:y>0.75181</cdr:y>
    </cdr:to>
    <cdr:cxnSp macro="">
      <cdr:nvCxnSpPr>
        <cdr:cNvPr id="6" name="Straight Connector 5">
          <a:extLst xmlns:a="http://schemas.openxmlformats.org/drawingml/2006/main">
            <a:ext uri="{FF2B5EF4-FFF2-40B4-BE49-F238E27FC236}">
              <a16:creationId xmlns:a16="http://schemas.microsoft.com/office/drawing/2014/main" id="{4FA7E4CC-5311-45AE-B6C8-917F26A332CF}"/>
            </a:ext>
          </a:extLst>
        </cdr:cNvPr>
        <cdr:cNvCxnSpPr/>
      </cdr:nvCxnSpPr>
      <cdr:spPr>
        <a:xfrm xmlns:a="http://schemas.openxmlformats.org/drawingml/2006/main">
          <a:off x="4874629" y="2651092"/>
          <a:ext cx="662473" cy="373225"/>
        </a:xfrm>
        <a:prstGeom xmlns:a="http://schemas.openxmlformats.org/drawingml/2006/main" prst="line">
          <a:avLst/>
        </a:prstGeom>
      </cdr:spPr>
      <cdr:style>
        <a:lnRef xmlns:a="http://schemas.openxmlformats.org/drawingml/2006/main" idx="3">
          <a:schemeClr val="accent2"/>
        </a:lnRef>
        <a:fillRef xmlns:a="http://schemas.openxmlformats.org/drawingml/2006/main" idx="0">
          <a:schemeClr val="accent2"/>
        </a:fillRef>
        <a:effectRef xmlns:a="http://schemas.openxmlformats.org/drawingml/2006/main" idx="2">
          <a:schemeClr val="accent2"/>
        </a:effectRef>
        <a:fontRef xmlns:a="http://schemas.openxmlformats.org/drawingml/2006/main" idx="minor">
          <a:schemeClr val="tx1"/>
        </a:fontRef>
      </cdr:style>
    </cdr:cxnSp>
  </cdr:relSizeAnchor>
  <cdr:relSizeAnchor xmlns:cdr="http://schemas.openxmlformats.org/drawingml/2006/chartDrawing">
    <cdr:from>
      <cdr:x>0.47814</cdr:x>
      <cdr:y>0.70774</cdr:y>
    </cdr:from>
    <cdr:to>
      <cdr:x>0.5709</cdr:x>
      <cdr:y>0.82603</cdr:y>
    </cdr:to>
    <cdr:cxnSp macro="">
      <cdr:nvCxnSpPr>
        <cdr:cNvPr id="8" name="Straight Connector 7">
          <a:extLst xmlns:a="http://schemas.openxmlformats.org/drawingml/2006/main">
            <a:ext uri="{FF2B5EF4-FFF2-40B4-BE49-F238E27FC236}">
              <a16:creationId xmlns:a16="http://schemas.microsoft.com/office/drawing/2014/main" id="{F7641A3D-7561-4BEA-85DD-A1BC12E09C81}"/>
            </a:ext>
          </a:extLst>
        </cdr:cNvPr>
        <cdr:cNvCxnSpPr/>
      </cdr:nvCxnSpPr>
      <cdr:spPr>
        <a:xfrm xmlns:a="http://schemas.openxmlformats.org/drawingml/2006/main">
          <a:off x="4809315" y="2847035"/>
          <a:ext cx="933061" cy="475861"/>
        </a:xfrm>
        <a:prstGeom xmlns:a="http://schemas.openxmlformats.org/drawingml/2006/main" prst="line">
          <a:avLst/>
        </a:prstGeom>
      </cdr:spPr>
      <cdr:style>
        <a:lnRef xmlns:a="http://schemas.openxmlformats.org/drawingml/2006/main" idx="3">
          <a:schemeClr val="accent2"/>
        </a:lnRef>
        <a:fillRef xmlns:a="http://schemas.openxmlformats.org/drawingml/2006/main" idx="0">
          <a:schemeClr val="accent2"/>
        </a:fillRef>
        <a:effectRef xmlns:a="http://schemas.openxmlformats.org/drawingml/2006/main" idx="2">
          <a:schemeClr val="accent2"/>
        </a:effectRef>
        <a:fontRef xmlns:a="http://schemas.openxmlformats.org/drawingml/2006/main" idx="minor">
          <a:schemeClr val="tx1"/>
        </a:fontRef>
      </cdr:style>
    </cdr:cxnSp>
  </cdr:relSizeAnchor>
  <cdr:relSizeAnchor xmlns:cdr="http://schemas.openxmlformats.org/drawingml/2006/chartDrawing">
    <cdr:from>
      <cdr:x>0.46515</cdr:x>
      <cdr:y>0.75645</cdr:y>
    </cdr:from>
    <cdr:to>
      <cdr:x>0.54771</cdr:x>
      <cdr:y>0.8585</cdr:y>
    </cdr:to>
    <cdr:cxnSp macro="">
      <cdr:nvCxnSpPr>
        <cdr:cNvPr id="10" name="Straight Connector 9">
          <a:extLst xmlns:a="http://schemas.openxmlformats.org/drawingml/2006/main">
            <a:ext uri="{FF2B5EF4-FFF2-40B4-BE49-F238E27FC236}">
              <a16:creationId xmlns:a16="http://schemas.microsoft.com/office/drawing/2014/main" id="{1FE9D888-927A-4CDE-93F5-5565B84261AE}"/>
            </a:ext>
          </a:extLst>
        </cdr:cNvPr>
        <cdr:cNvCxnSpPr/>
      </cdr:nvCxnSpPr>
      <cdr:spPr>
        <a:xfrm xmlns:a="http://schemas.openxmlformats.org/drawingml/2006/main">
          <a:off x="4678686" y="3042978"/>
          <a:ext cx="830424" cy="410547"/>
        </a:xfrm>
        <a:prstGeom xmlns:a="http://schemas.openxmlformats.org/drawingml/2006/main" prst="line">
          <a:avLst/>
        </a:prstGeom>
      </cdr:spPr>
      <cdr:style>
        <a:lnRef xmlns:a="http://schemas.openxmlformats.org/drawingml/2006/main" idx="3">
          <a:schemeClr val="accent2"/>
        </a:lnRef>
        <a:fillRef xmlns:a="http://schemas.openxmlformats.org/drawingml/2006/main" idx="0">
          <a:schemeClr val="accent2"/>
        </a:fillRef>
        <a:effectRef xmlns:a="http://schemas.openxmlformats.org/drawingml/2006/main" idx="2">
          <a:schemeClr val="accent2"/>
        </a:effectRef>
        <a:fontRef xmlns:a="http://schemas.openxmlformats.org/drawingml/2006/main" idx="minor">
          <a:schemeClr val="tx1"/>
        </a:fontRef>
      </cdr:style>
    </cdr:cxnSp>
  </cdr:relSizeAnchor>
  <cdr:relSizeAnchor xmlns:cdr="http://schemas.openxmlformats.org/drawingml/2006/chartDrawing">
    <cdr:from>
      <cdr:x>0.45495</cdr:x>
      <cdr:y>0.81443</cdr:y>
    </cdr:from>
    <cdr:to>
      <cdr:x>0.48649</cdr:x>
      <cdr:y>0.86314</cdr:y>
    </cdr:to>
    <cdr:cxnSp macro="">
      <cdr:nvCxnSpPr>
        <cdr:cNvPr id="12" name="Straight Connector 11">
          <a:extLst xmlns:a="http://schemas.openxmlformats.org/drawingml/2006/main">
            <a:ext uri="{FF2B5EF4-FFF2-40B4-BE49-F238E27FC236}">
              <a16:creationId xmlns:a16="http://schemas.microsoft.com/office/drawing/2014/main" id="{7543CA50-7159-43F0-9142-E5CD3DE628D1}"/>
            </a:ext>
          </a:extLst>
        </cdr:cNvPr>
        <cdr:cNvCxnSpPr/>
      </cdr:nvCxnSpPr>
      <cdr:spPr>
        <a:xfrm xmlns:a="http://schemas.openxmlformats.org/drawingml/2006/main">
          <a:off x="4576049" y="3276243"/>
          <a:ext cx="317241" cy="195943"/>
        </a:xfrm>
        <a:prstGeom xmlns:a="http://schemas.openxmlformats.org/drawingml/2006/main" prst="line">
          <a:avLst/>
        </a:prstGeom>
      </cdr:spPr>
      <cdr:style>
        <a:lnRef xmlns:a="http://schemas.openxmlformats.org/drawingml/2006/main" idx="3">
          <a:schemeClr val="accent2"/>
        </a:lnRef>
        <a:fillRef xmlns:a="http://schemas.openxmlformats.org/drawingml/2006/main" idx="0">
          <a:schemeClr val="accent2"/>
        </a:fillRef>
        <a:effectRef xmlns:a="http://schemas.openxmlformats.org/drawingml/2006/main" idx="2">
          <a:schemeClr val="accent2"/>
        </a:effectRef>
        <a:fontRef xmlns:a="http://schemas.openxmlformats.org/drawingml/2006/main" idx="minor">
          <a:schemeClr val="tx1"/>
        </a:fontRef>
      </cdr:style>
    </cdr:cxnSp>
  </cdr:relSizeAnchor>
  <cdr:relSizeAnchor xmlns:cdr="http://schemas.openxmlformats.org/drawingml/2006/chartDrawing">
    <cdr:from>
      <cdr:x>0.67016</cdr:x>
      <cdr:y>0</cdr:y>
    </cdr:from>
    <cdr:to>
      <cdr:x>0.76107</cdr:x>
      <cdr:y>0.22731</cdr:y>
    </cdr:to>
    <cdr:sp macro="" textlink="">
      <cdr:nvSpPr>
        <cdr:cNvPr id="13" name="TextBox 12"/>
        <cdr:cNvSpPr txBox="1"/>
      </cdr:nvSpPr>
      <cdr:spPr>
        <a:xfrm xmlns:a="http://schemas.openxmlformats.org/drawingml/2006/main">
          <a:off x="6740752" y="-184626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0.6961</cdr:x>
      <cdr:y>0.12787</cdr:y>
    </cdr:from>
    <cdr:to>
      <cdr:x>0.73321</cdr:x>
      <cdr:y>0.19049</cdr:y>
    </cdr:to>
    <cdr:sp macro="" textlink="">
      <cdr:nvSpPr>
        <cdr:cNvPr id="14" name="TextBox 13"/>
        <cdr:cNvSpPr txBox="1"/>
      </cdr:nvSpPr>
      <cdr:spPr>
        <a:xfrm xmlns:a="http://schemas.openxmlformats.org/drawingml/2006/main">
          <a:off x="7001691" y="514382"/>
          <a:ext cx="373225" cy="25192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dirty="0"/>
            <a:t>RX</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5F6B5F-3106-457D-BA7F-CC5561E21699}" type="datetimeFigureOut">
              <a:rPr lang="en-US" smtClean="0"/>
              <a:t>8/9/2017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5039A8-4089-47E3-8B33-53D3962A3037}" type="slidenum">
              <a:rPr lang="en-US" smtClean="0"/>
              <a:t>‹#›</a:t>
            </a:fld>
            <a:endParaRPr lang="en-US"/>
          </a:p>
        </p:txBody>
      </p:sp>
    </p:spTree>
    <p:extLst>
      <p:ext uri="{BB962C8B-B14F-4D97-AF65-F5344CB8AC3E}">
        <p14:creationId xmlns:p14="http://schemas.microsoft.com/office/powerpoint/2010/main" val="976947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Faded Threshold is value for Desired DAQ in the presence of Multipath fading.  Noise limited system   for portables maybe assume -10 </a:t>
            </a:r>
            <a:r>
              <a:rPr lang="en-US"/>
              <a:t>db antenna gain  Inferred Noise Floor includes the Noise Figure of the Receiver </a:t>
            </a:r>
            <a:endParaRPr lang="en-US" dirty="0"/>
          </a:p>
        </p:txBody>
      </p:sp>
      <p:sp>
        <p:nvSpPr>
          <p:cNvPr id="4" name="Slide Number Placeholder 3"/>
          <p:cNvSpPr>
            <a:spLocks noGrp="1"/>
          </p:cNvSpPr>
          <p:nvPr>
            <p:ph type="sldNum" sz="quarter" idx="10"/>
          </p:nvPr>
        </p:nvSpPr>
        <p:spPr/>
        <p:txBody>
          <a:bodyPr/>
          <a:lstStyle/>
          <a:p>
            <a:fld id="{C5DF7795-4263-4202-8DF6-857BAC51CDF4}" type="slidenum">
              <a:rPr lang="en-US" smtClean="0"/>
              <a:pPr/>
              <a:t>5</a:t>
            </a:fld>
            <a:endParaRPr lang="en-US"/>
          </a:p>
        </p:txBody>
      </p:sp>
    </p:spTree>
    <p:extLst>
      <p:ext uri="{BB962C8B-B14F-4D97-AF65-F5344CB8AC3E}">
        <p14:creationId xmlns:p14="http://schemas.microsoft.com/office/powerpoint/2010/main" val="1820280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5039A8-4089-47E3-8B33-53D3962A3037}" type="slidenum">
              <a:rPr lang="en-US" smtClean="0"/>
              <a:t>18</a:t>
            </a:fld>
            <a:endParaRPr lang="en-US"/>
          </a:p>
        </p:txBody>
      </p:sp>
    </p:spTree>
    <p:extLst>
      <p:ext uri="{BB962C8B-B14F-4D97-AF65-F5344CB8AC3E}">
        <p14:creationId xmlns:p14="http://schemas.microsoft.com/office/powerpoint/2010/main" val="38967509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8/9/2017</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8/9/2017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8/9/2017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8/9/2017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8/9/2017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8/9/2017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8/9/2017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8/9/2017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8/9/2017</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effectLst>
            <a:outerShdw blurRad="177800" dist="38100" dir="2700000" algn="tl">
              <a:srgbClr val="000000">
                <a:alpha val="24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52400" dist="38100" dir="2700000" algn="tl">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52400" dist="38100" dir="2700000" algn="tl">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52400" dist="38100" dir="2700000" algn="tl">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6.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35646-E8A8-435F-A69D-10EDC434D85C}"/>
              </a:ext>
            </a:extLst>
          </p:cNvPr>
          <p:cNvSpPr>
            <a:spLocks noGrp="1"/>
          </p:cNvSpPr>
          <p:nvPr>
            <p:ph type="ctrTitle"/>
          </p:nvPr>
        </p:nvSpPr>
        <p:spPr/>
        <p:txBody>
          <a:bodyPr/>
          <a:lstStyle/>
          <a:p>
            <a:r>
              <a:rPr lang="en-US" dirty="0"/>
              <a:t>700/800 MHz Interference protection methods</a:t>
            </a:r>
          </a:p>
        </p:txBody>
      </p:sp>
      <p:sp>
        <p:nvSpPr>
          <p:cNvPr id="3" name="Subtitle 2">
            <a:extLst>
              <a:ext uri="{FF2B5EF4-FFF2-40B4-BE49-F238E27FC236}">
                <a16:creationId xmlns:a16="http://schemas.microsoft.com/office/drawing/2014/main" id="{31108292-D843-4794-BBAA-A8D4161AC895}"/>
              </a:ext>
            </a:extLst>
          </p:cNvPr>
          <p:cNvSpPr>
            <a:spLocks noGrp="1"/>
          </p:cNvSpPr>
          <p:nvPr>
            <p:ph type="subTitle" idx="1"/>
          </p:nvPr>
        </p:nvSpPr>
        <p:spPr/>
        <p:txBody>
          <a:bodyPr/>
          <a:lstStyle/>
          <a:p>
            <a:r>
              <a:rPr lang="en-US" dirty="0"/>
              <a:t>NRPC APCO 2017 Conference</a:t>
            </a:r>
          </a:p>
          <a:p>
            <a:r>
              <a:rPr lang="en-US" dirty="0"/>
              <a:t>David </a:t>
            </a:r>
            <a:r>
              <a:rPr lang="en-US" dirty="0" err="1"/>
              <a:t>buchanan</a:t>
            </a:r>
            <a:endParaRPr lang="en-US" dirty="0"/>
          </a:p>
        </p:txBody>
      </p:sp>
    </p:spTree>
    <p:extLst>
      <p:ext uri="{BB962C8B-B14F-4D97-AF65-F5344CB8AC3E}">
        <p14:creationId xmlns:p14="http://schemas.microsoft.com/office/powerpoint/2010/main" val="2404032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94DB6773-C768-4AA7-A05E-C3A703C15C78}"/>
              </a:ext>
            </a:extLst>
          </p:cNvPr>
          <p:cNvGraphicFramePr>
            <a:graphicFrameLocks noChangeAspect="1"/>
          </p:cNvGraphicFramePr>
          <p:nvPr>
            <p:extLst>
              <p:ext uri="{D42A27DB-BD31-4B8C-83A1-F6EECF244321}">
                <p14:modId xmlns:p14="http://schemas.microsoft.com/office/powerpoint/2010/main" val="1517252499"/>
              </p:ext>
            </p:extLst>
          </p:nvPr>
        </p:nvGraphicFramePr>
        <p:xfrm>
          <a:off x="2085654" y="92413"/>
          <a:ext cx="8188504" cy="9976259"/>
        </p:xfrm>
        <a:graphic>
          <a:graphicData uri="http://schemas.openxmlformats.org/presentationml/2006/ole">
            <mc:AlternateContent xmlns:mc="http://schemas.openxmlformats.org/markup-compatibility/2006">
              <mc:Choice xmlns:v="urn:schemas-microsoft-com:vml" Requires="v">
                <p:oleObj spid="_x0000_s2056" name="Document" r:id="rId3" imgW="8159444" imgH="9816190" progId="Word.Document.12">
                  <p:embed/>
                </p:oleObj>
              </mc:Choice>
              <mc:Fallback>
                <p:oleObj name="Document" r:id="rId3" imgW="8159444" imgH="9816190" progId="Word.Document.12">
                  <p:embed/>
                  <p:pic>
                    <p:nvPicPr>
                      <p:cNvPr id="4" name="Object 3">
                        <a:extLst>
                          <a:ext uri="{FF2B5EF4-FFF2-40B4-BE49-F238E27FC236}">
                            <a16:creationId xmlns:a16="http://schemas.microsoft.com/office/drawing/2014/main" id="{94DB6773-C768-4AA7-A05E-C3A703C15C78}"/>
                          </a:ext>
                        </a:extLst>
                      </p:cNvPr>
                      <p:cNvPicPr/>
                      <p:nvPr/>
                    </p:nvPicPr>
                    <p:blipFill>
                      <a:blip r:embed="rId4"/>
                      <a:stretch>
                        <a:fillRect/>
                      </a:stretch>
                    </p:blipFill>
                    <p:spPr>
                      <a:xfrm>
                        <a:off x="2085654" y="92413"/>
                        <a:ext cx="8188504" cy="9976259"/>
                      </a:xfrm>
                      <a:prstGeom prst="rect">
                        <a:avLst/>
                      </a:prstGeom>
                    </p:spPr>
                  </p:pic>
                </p:oleObj>
              </mc:Fallback>
            </mc:AlternateContent>
          </a:graphicData>
        </a:graphic>
      </p:graphicFrame>
      <p:sp>
        <p:nvSpPr>
          <p:cNvPr id="2" name="Speech Bubble: Oval 1">
            <a:extLst>
              <a:ext uri="{FF2B5EF4-FFF2-40B4-BE49-F238E27FC236}">
                <a16:creationId xmlns:a16="http://schemas.microsoft.com/office/drawing/2014/main" id="{F028F25B-0C9B-4335-B16B-86D344B02925}"/>
              </a:ext>
            </a:extLst>
          </p:cNvPr>
          <p:cNvSpPr/>
          <p:nvPr/>
        </p:nvSpPr>
        <p:spPr>
          <a:xfrm>
            <a:off x="6482994" y="513707"/>
            <a:ext cx="2054832" cy="1366463"/>
          </a:xfrm>
          <a:prstGeom prst="wedgeEllipse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solidFill>
                  <a:schemeClr val="tx1"/>
                </a:solidFill>
              </a:rPr>
              <a:t>These Contours are not the real signal levels</a:t>
            </a:r>
          </a:p>
        </p:txBody>
      </p:sp>
    </p:spTree>
    <p:extLst>
      <p:ext uri="{BB962C8B-B14F-4D97-AF65-F5344CB8AC3E}">
        <p14:creationId xmlns:p14="http://schemas.microsoft.com/office/powerpoint/2010/main" val="3191930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0260F398-3D3D-4D05-8CC1-FBEF5344C76B}"/>
              </a:ext>
            </a:extLst>
          </p:cNvPr>
          <p:cNvGraphicFramePr>
            <a:graphicFrameLocks noChangeAspect="1"/>
          </p:cNvGraphicFramePr>
          <p:nvPr>
            <p:extLst>
              <p:ext uri="{D42A27DB-BD31-4B8C-83A1-F6EECF244321}">
                <p14:modId xmlns:p14="http://schemas.microsoft.com/office/powerpoint/2010/main" val="2039529082"/>
              </p:ext>
            </p:extLst>
          </p:nvPr>
        </p:nvGraphicFramePr>
        <p:xfrm>
          <a:off x="2424701" y="-1"/>
          <a:ext cx="7479588" cy="9935111"/>
        </p:xfrm>
        <a:graphic>
          <a:graphicData uri="http://schemas.openxmlformats.org/presentationml/2006/ole">
            <mc:AlternateContent xmlns:mc="http://schemas.openxmlformats.org/markup-compatibility/2006">
              <mc:Choice xmlns:v="urn:schemas-microsoft-com:vml" Requires="v">
                <p:oleObj spid="_x0000_s3080" name="Acrobat Document" r:id="rId3" imgW="5667371" imgH="8020036" progId="AcroExch.Document.DC">
                  <p:embed/>
                </p:oleObj>
              </mc:Choice>
              <mc:Fallback>
                <p:oleObj name="Acrobat Document" r:id="rId3" imgW="5667371" imgH="8020036" progId="AcroExch.Document.DC">
                  <p:embed/>
                  <p:pic>
                    <p:nvPicPr>
                      <p:cNvPr id="2" name="Object 1">
                        <a:extLst>
                          <a:ext uri="{FF2B5EF4-FFF2-40B4-BE49-F238E27FC236}">
                            <a16:creationId xmlns:a16="http://schemas.microsoft.com/office/drawing/2014/main" id="{0260F398-3D3D-4D05-8CC1-FBEF5344C76B}"/>
                          </a:ext>
                        </a:extLst>
                      </p:cNvPr>
                      <p:cNvPicPr/>
                      <p:nvPr/>
                    </p:nvPicPr>
                    <p:blipFill>
                      <a:blip r:embed="rId4"/>
                      <a:stretch>
                        <a:fillRect/>
                      </a:stretch>
                    </p:blipFill>
                    <p:spPr>
                      <a:xfrm>
                        <a:off x="2424701" y="-1"/>
                        <a:ext cx="7479588" cy="9935111"/>
                      </a:xfrm>
                      <a:prstGeom prst="rect">
                        <a:avLst/>
                      </a:prstGeom>
                    </p:spPr>
                  </p:pic>
                </p:oleObj>
              </mc:Fallback>
            </mc:AlternateContent>
          </a:graphicData>
        </a:graphic>
      </p:graphicFrame>
      <p:sp>
        <p:nvSpPr>
          <p:cNvPr id="3" name="Speech Bubble: Oval 2">
            <a:extLst>
              <a:ext uri="{FF2B5EF4-FFF2-40B4-BE49-F238E27FC236}">
                <a16:creationId xmlns:a16="http://schemas.microsoft.com/office/drawing/2014/main" id="{F8E08170-4576-4037-8F66-172204C9D32B}"/>
              </a:ext>
            </a:extLst>
          </p:cNvPr>
          <p:cNvSpPr/>
          <p:nvPr/>
        </p:nvSpPr>
        <p:spPr>
          <a:xfrm>
            <a:off x="6072026" y="914401"/>
            <a:ext cx="2424701" cy="1345914"/>
          </a:xfrm>
          <a:prstGeom prst="wedgeEllipseCallou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Longley/Rice Matrix Study is much better</a:t>
            </a:r>
          </a:p>
        </p:txBody>
      </p:sp>
    </p:spTree>
    <p:extLst>
      <p:ext uri="{BB962C8B-B14F-4D97-AF65-F5344CB8AC3E}">
        <p14:creationId xmlns:p14="http://schemas.microsoft.com/office/powerpoint/2010/main" val="974174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0A9E74BA-E2B0-4F8C-AC65-95189E85F2D3}"/>
              </a:ext>
            </a:extLst>
          </p:cNvPr>
          <p:cNvGraphicFramePr>
            <a:graphicFrameLocks noChangeAspect="1"/>
          </p:cNvGraphicFramePr>
          <p:nvPr>
            <p:extLst>
              <p:ext uri="{D42A27DB-BD31-4B8C-83A1-F6EECF244321}">
                <p14:modId xmlns:p14="http://schemas.microsoft.com/office/powerpoint/2010/main" val="1992810931"/>
              </p:ext>
            </p:extLst>
          </p:nvPr>
        </p:nvGraphicFramePr>
        <p:xfrm>
          <a:off x="2619910" y="318499"/>
          <a:ext cx="6123397" cy="8393987"/>
        </p:xfrm>
        <a:graphic>
          <a:graphicData uri="http://schemas.openxmlformats.org/presentationml/2006/ole">
            <mc:AlternateContent xmlns:mc="http://schemas.openxmlformats.org/markup-compatibility/2006">
              <mc:Choice xmlns:v="urn:schemas-microsoft-com:vml" Requires="v">
                <p:oleObj spid="_x0000_s4104" name="Acrobat Document" r:id="rId3" imgW="5667371" imgH="8020036" progId="AcroExch.Document.DC">
                  <p:embed/>
                </p:oleObj>
              </mc:Choice>
              <mc:Fallback>
                <p:oleObj name="Acrobat Document" r:id="rId3" imgW="5667371" imgH="8020036" progId="AcroExch.Document.DC">
                  <p:embed/>
                  <p:pic>
                    <p:nvPicPr>
                      <p:cNvPr id="2" name="Object 1">
                        <a:extLst>
                          <a:ext uri="{FF2B5EF4-FFF2-40B4-BE49-F238E27FC236}">
                            <a16:creationId xmlns:a16="http://schemas.microsoft.com/office/drawing/2014/main" id="{0A9E74BA-E2B0-4F8C-AC65-95189E85F2D3}"/>
                          </a:ext>
                        </a:extLst>
                      </p:cNvPr>
                      <p:cNvPicPr/>
                      <p:nvPr/>
                    </p:nvPicPr>
                    <p:blipFill>
                      <a:blip r:embed="rId4"/>
                      <a:stretch>
                        <a:fillRect/>
                      </a:stretch>
                    </p:blipFill>
                    <p:spPr>
                      <a:xfrm>
                        <a:off x="2619910" y="318499"/>
                        <a:ext cx="6123397" cy="8393987"/>
                      </a:xfrm>
                      <a:prstGeom prst="rect">
                        <a:avLst/>
                      </a:prstGeom>
                    </p:spPr>
                  </p:pic>
                </p:oleObj>
              </mc:Fallback>
            </mc:AlternateContent>
          </a:graphicData>
        </a:graphic>
      </p:graphicFrame>
      <p:sp>
        <p:nvSpPr>
          <p:cNvPr id="3" name="Speech Bubble: Rectangle with Corners Rounded 2">
            <a:extLst>
              <a:ext uri="{FF2B5EF4-FFF2-40B4-BE49-F238E27FC236}">
                <a16:creationId xmlns:a16="http://schemas.microsoft.com/office/drawing/2014/main" id="{0256CEC0-5EE3-4F37-B2DE-C933A0CF6365}"/>
              </a:ext>
            </a:extLst>
          </p:cNvPr>
          <p:cNvSpPr/>
          <p:nvPr/>
        </p:nvSpPr>
        <p:spPr>
          <a:xfrm>
            <a:off x="4828855" y="3554857"/>
            <a:ext cx="3698696" cy="1089061"/>
          </a:xfrm>
          <a:prstGeom prst="wedgeRoundRect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This shows what can work when interference protection is based on Interference Limited modeling.</a:t>
            </a:r>
          </a:p>
        </p:txBody>
      </p:sp>
      <p:sp>
        <p:nvSpPr>
          <p:cNvPr id="4" name="Speech Bubble: Rectangle with Corners Rounded 3">
            <a:extLst>
              <a:ext uri="{FF2B5EF4-FFF2-40B4-BE49-F238E27FC236}">
                <a16:creationId xmlns:a16="http://schemas.microsoft.com/office/drawing/2014/main" id="{9964A324-C3A9-43A7-9972-6E5F1540FF0E}"/>
              </a:ext>
            </a:extLst>
          </p:cNvPr>
          <p:cNvSpPr/>
          <p:nvPr/>
        </p:nvSpPr>
        <p:spPr>
          <a:xfrm>
            <a:off x="5681608" y="871966"/>
            <a:ext cx="6369979" cy="1064712"/>
          </a:xfrm>
          <a:prstGeom prst="wedgeRoundRectCallout">
            <a:avLst>
              <a:gd name="adj1" fmla="val -20512"/>
              <a:gd name="adj2" fmla="val 72112"/>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So this shows that the Moreno </a:t>
            </a:r>
            <a:r>
              <a:rPr lang="en-US" dirty="0" err="1"/>
              <a:t>Vly</a:t>
            </a:r>
            <a:r>
              <a:rPr lang="en-US" dirty="0"/>
              <a:t> station will work co-channel with the OC station but depending on service area for the SBC station there may be problems being offset to the hypothetical SBC station</a:t>
            </a:r>
          </a:p>
        </p:txBody>
      </p:sp>
    </p:spTree>
    <p:extLst>
      <p:ext uri="{BB962C8B-B14F-4D97-AF65-F5344CB8AC3E}">
        <p14:creationId xmlns:p14="http://schemas.microsoft.com/office/powerpoint/2010/main" val="2757622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RPC8 NPSPAC EXAMPLE</a:t>
            </a:r>
          </a:p>
        </p:txBody>
      </p:sp>
      <p:sp>
        <p:nvSpPr>
          <p:cNvPr id="3" name="Subtitle 2"/>
          <p:cNvSpPr>
            <a:spLocks noGrp="1"/>
          </p:cNvSpPr>
          <p:nvPr>
            <p:ph type="subTitle" idx="1"/>
          </p:nvPr>
        </p:nvSpPr>
        <p:spPr/>
        <p:txBody>
          <a:bodyPr/>
          <a:lstStyle/>
          <a:p>
            <a:r>
              <a:rPr lang="en-US" dirty="0"/>
              <a:t>WTC - FREEDOM TOWER</a:t>
            </a:r>
          </a:p>
        </p:txBody>
      </p:sp>
    </p:spTree>
    <p:extLst>
      <p:ext uri="{BB962C8B-B14F-4D97-AF65-F5344CB8AC3E}">
        <p14:creationId xmlns:p14="http://schemas.microsoft.com/office/powerpoint/2010/main" val="2423189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stretch>
            <a:fillRect/>
          </a:stretch>
        </p:blipFill>
        <p:spPr>
          <a:xfrm>
            <a:off x="-487682" y="-994410"/>
            <a:ext cx="14447521" cy="8126730"/>
          </a:xfrm>
          <a:prstGeom prst="rect">
            <a:avLst/>
          </a:prstGeom>
        </p:spPr>
      </p:pic>
      <p:sp>
        <p:nvSpPr>
          <p:cNvPr id="6" name="TextBox 5"/>
          <p:cNvSpPr txBox="1"/>
          <p:nvPr/>
        </p:nvSpPr>
        <p:spPr>
          <a:xfrm>
            <a:off x="1524000" y="1478280"/>
            <a:ext cx="2438400" cy="365760"/>
          </a:xfrm>
          <a:prstGeom prst="rect">
            <a:avLst/>
          </a:prstGeom>
          <a:solidFill>
            <a:schemeClr val="accent1"/>
          </a:solidFill>
          <a:ln>
            <a:noFill/>
          </a:ln>
        </p:spPr>
        <p:txBody>
          <a:bodyPr wrap="square" rtlCol="0">
            <a:spAutoFit/>
          </a:bodyPr>
          <a:lstStyle/>
          <a:p>
            <a:r>
              <a:rPr lang="en-US" dirty="0"/>
              <a:t>Co-channel incumbents</a:t>
            </a:r>
          </a:p>
        </p:txBody>
      </p:sp>
      <p:cxnSp>
        <p:nvCxnSpPr>
          <p:cNvPr id="8" name="Straight Arrow Connector 7"/>
          <p:cNvCxnSpPr/>
          <p:nvPr/>
        </p:nvCxnSpPr>
        <p:spPr>
          <a:xfrm flipH="1">
            <a:off x="1524000" y="1859280"/>
            <a:ext cx="381000" cy="339852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962400" y="167640"/>
            <a:ext cx="6004560" cy="152400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741920" y="5029200"/>
            <a:ext cx="1584960" cy="369332"/>
          </a:xfrm>
          <a:prstGeom prst="rect">
            <a:avLst/>
          </a:prstGeom>
          <a:solidFill>
            <a:schemeClr val="bg1"/>
          </a:solidFill>
        </p:spPr>
        <p:txBody>
          <a:bodyPr wrap="square" rtlCol="0">
            <a:spAutoFit/>
          </a:bodyPr>
          <a:lstStyle/>
          <a:p>
            <a:r>
              <a:rPr lang="en-US" dirty="0"/>
              <a:t>Proposed site</a:t>
            </a:r>
          </a:p>
        </p:txBody>
      </p:sp>
      <p:cxnSp>
        <p:nvCxnSpPr>
          <p:cNvPr id="13" name="Straight Arrow Connector 12"/>
          <p:cNvCxnSpPr>
            <a:stCxn id="11" idx="1"/>
          </p:cNvCxnSpPr>
          <p:nvPr/>
        </p:nvCxnSpPr>
        <p:spPr>
          <a:xfrm flipH="1" flipV="1">
            <a:off x="6629400" y="4221480"/>
            <a:ext cx="1112520" cy="992386"/>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55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60588" y="-1002985"/>
            <a:ext cx="14435668" cy="8120064"/>
          </a:xfrm>
          <a:prstGeom prst="rect">
            <a:avLst/>
          </a:prstGeom>
        </p:spPr>
      </p:pic>
      <p:sp>
        <p:nvSpPr>
          <p:cNvPr id="5" name="TextBox 4"/>
          <p:cNvSpPr txBox="1"/>
          <p:nvPr/>
        </p:nvSpPr>
        <p:spPr>
          <a:xfrm>
            <a:off x="1005840" y="2743200"/>
            <a:ext cx="2773680" cy="369332"/>
          </a:xfrm>
          <a:prstGeom prst="rect">
            <a:avLst/>
          </a:prstGeom>
          <a:solidFill>
            <a:schemeClr val="accent1"/>
          </a:solidFill>
        </p:spPr>
        <p:txBody>
          <a:bodyPr wrap="square" rtlCol="0">
            <a:spAutoFit/>
          </a:bodyPr>
          <a:lstStyle/>
          <a:p>
            <a:r>
              <a:rPr lang="en-US" dirty="0"/>
              <a:t>40 </a:t>
            </a:r>
            <a:r>
              <a:rPr lang="en-US" dirty="0" err="1"/>
              <a:t>dBu</a:t>
            </a:r>
            <a:r>
              <a:rPr lang="en-US" dirty="0"/>
              <a:t> OHD Suburban</a:t>
            </a:r>
          </a:p>
        </p:txBody>
      </p:sp>
      <p:cxnSp>
        <p:nvCxnSpPr>
          <p:cNvPr id="7" name="Straight Arrow Connector 6"/>
          <p:cNvCxnSpPr/>
          <p:nvPr/>
        </p:nvCxnSpPr>
        <p:spPr>
          <a:xfrm flipH="1">
            <a:off x="1920240" y="3112532"/>
            <a:ext cx="457200" cy="1840468"/>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779520" y="487680"/>
            <a:ext cx="5669280" cy="243840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1023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57200" y="-1002983"/>
            <a:ext cx="14432280" cy="8118158"/>
          </a:xfrm>
          <a:prstGeom prst="rect">
            <a:avLst/>
          </a:prstGeom>
        </p:spPr>
      </p:pic>
      <p:sp>
        <p:nvSpPr>
          <p:cNvPr id="5" name="TextBox 4"/>
          <p:cNvSpPr txBox="1"/>
          <p:nvPr/>
        </p:nvSpPr>
        <p:spPr>
          <a:xfrm>
            <a:off x="6096000" y="3246120"/>
            <a:ext cx="2331720" cy="369332"/>
          </a:xfrm>
          <a:prstGeom prst="rect">
            <a:avLst/>
          </a:prstGeom>
          <a:solidFill>
            <a:srgbClr val="FF7C80"/>
          </a:solidFill>
        </p:spPr>
        <p:txBody>
          <a:bodyPr wrap="square" rtlCol="0">
            <a:spAutoFit/>
          </a:bodyPr>
          <a:lstStyle/>
          <a:p>
            <a:r>
              <a:rPr lang="en-US" dirty="0"/>
              <a:t>5 </a:t>
            </a:r>
            <a:r>
              <a:rPr lang="en-US" dirty="0" err="1"/>
              <a:t>dBu</a:t>
            </a:r>
            <a:r>
              <a:rPr lang="en-US" dirty="0"/>
              <a:t> OHD Suburban</a:t>
            </a:r>
          </a:p>
        </p:txBody>
      </p:sp>
      <p:cxnSp>
        <p:nvCxnSpPr>
          <p:cNvPr id="7" name="Straight Arrow Connector 6"/>
          <p:cNvCxnSpPr/>
          <p:nvPr/>
        </p:nvCxnSpPr>
        <p:spPr>
          <a:xfrm flipV="1">
            <a:off x="8549640" y="563880"/>
            <a:ext cx="2804160" cy="26365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a:stretch>
            <a:fillRect/>
          </a:stretch>
        </p:blipFill>
        <p:spPr>
          <a:xfrm rot="11787258">
            <a:off x="1213038" y="2834260"/>
            <a:ext cx="4350980" cy="4096111"/>
          </a:xfrm>
          <a:prstGeom prst="rect">
            <a:avLst/>
          </a:prstGeom>
        </p:spPr>
      </p:pic>
    </p:spTree>
    <p:extLst>
      <p:ext uri="{BB962C8B-B14F-4D97-AF65-F5344CB8AC3E}">
        <p14:creationId xmlns:p14="http://schemas.microsoft.com/office/powerpoint/2010/main" val="2608214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14775" y="-994411"/>
            <a:ext cx="14474616" cy="8141972"/>
          </a:xfrm>
          <a:prstGeom prst="rect">
            <a:avLst/>
          </a:prstGeom>
        </p:spPr>
      </p:pic>
    </p:spTree>
    <p:extLst>
      <p:ext uri="{BB962C8B-B14F-4D97-AF65-F5344CB8AC3E}">
        <p14:creationId xmlns:p14="http://schemas.microsoft.com/office/powerpoint/2010/main" val="1117755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487680" y="-1011556"/>
            <a:ext cx="14478000" cy="8143875"/>
          </a:xfrm>
          <a:prstGeom prst="rect">
            <a:avLst/>
          </a:prstGeom>
        </p:spPr>
      </p:pic>
      <p:sp>
        <p:nvSpPr>
          <p:cNvPr id="5" name="TextBox 4"/>
          <p:cNvSpPr txBox="1"/>
          <p:nvPr/>
        </p:nvSpPr>
        <p:spPr>
          <a:xfrm>
            <a:off x="2819400" y="902295"/>
            <a:ext cx="2575560" cy="923330"/>
          </a:xfrm>
          <a:prstGeom prst="rect">
            <a:avLst/>
          </a:prstGeom>
          <a:solidFill>
            <a:srgbClr val="FF0000"/>
          </a:solidFill>
        </p:spPr>
        <p:txBody>
          <a:bodyPr wrap="square" rtlCol="0">
            <a:spAutoFit/>
          </a:bodyPr>
          <a:lstStyle/>
          <a:p>
            <a:pPr algn="ctr"/>
            <a:r>
              <a:rPr lang="en-US" dirty="0"/>
              <a:t>LONGLEY-RICE MODEL</a:t>
            </a:r>
          </a:p>
          <a:p>
            <a:pPr algn="ctr"/>
            <a:r>
              <a:rPr lang="en-US" dirty="0"/>
              <a:t>50/50/50 WITH TERRAIN</a:t>
            </a:r>
          </a:p>
          <a:p>
            <a:pPr algn="ctr"/>
            <a:r>
              <a:rPr lang="en-US" dirty="0"/>
              <a:t>5dbu</a:t>
            </a:r>
          </a:p>
        </p:txBody>
      </p:sp>
      <p:cxnSp>
        <p:nvCxnSpPr>
          <p:cNvPr id="7" name="Straight Arrow Connector 6"/>
          <p:cNvCxnSpPr/>
          <p:nvPr/>
        </p:nvCxnSpPr>
        <p:spPr>
          <a:xfrm>
            <a:off x="4084320" y="1825625"/>
            <a:ext cx="838200" cy="10852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2043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81311-952E-46FC-B20E-561624195BEB}"/>
              </a:ext>
            </a:extLst>
          </p:cNvPr>
          <p:cNvSpPr>
            <a:spLocks noGrp="1"/>
          </p:cNvSpPr>
          <p:nvPr>
            <p:ph type="title"/>
          </p:nvPr>
        </p:nvSpPr>
        <p:spPr/>
        <p:txBody>
          <a:bodyPr/>
          <a:lstStyle/>
          <a:p>
            <a:r>
              <a:rPr lang="en-US" dirty="0"/>
              <a:t>Interference Limited modeling</a:t>
            </a:r>
          </a:p>
        </p:txBody>
      </p:sp>
      <p:sp>
        <p:nvSpPr>
          <p:cNvPr id="3" name="Content Placeholder 2">
            <a:extLst>
              <a:ext uri="{FF2B5EF4-FFF2-40B4-BE49-F238E27FC236}">
                <a16:creationId xmlns:a16="http://schemas.microsoft.com/office/drawing/2014/main" id="{59A2F18F-CB76-4DAB-A30A-B75CE2DE5B64}"/>
              </a:ext>
            </a:extLst>
          </p:cNvPr>
          <p:cNvSpPr>
            <a:spLocks noGrp="1"/>
          </p:cNvSpPr>
          <p:nvPr>
            <p:ph idx="1"/>
          </p:nvPr>
        </p:nvSpPr>
        <p:spPr>
          <a:xfrm>
            <a:off x="1141412" y="2249487"/>
            <a:ext cx="9905999" cy="4233506"/>
          </a:xfrm>
        </p:spPr>
        <p:txBody>
          <a:bodyPr>
            <a:normAutofit fontScale="85000" lnSpcReduction="20000"/>
          </a:bodyPr>
          <a:lstStyle/>
          <a:p>
            <a:pPr>
              <a:buFont typeface="Wingdings" panose="05000000000000000000" pitchFamily="2" charset="2"/>
              <a:buChar char="ü"/>
            </a:pPr>
            <a:r>
              <a:rPr lang="en-US" dirty="0"/>
              <a:t>Must specify a minimum signal level for the defined service area for each station i.e. 40 </a:t>
            </a:r>
            <a:r>
              <a:rPr lang="en-US" dirty="0" err="1"/>
              <a:t>dBu</a:t>
            </a:r>
            <a:r>
              <a:rPr lang="en-US" dirty="0"/>
              <a:t> or greater in the jurisdictional boundaries plus a 3 mile buffer or other definition of service area</a:t>
            </a:r>
          </a:p>
          <a:p>
            <a:pPr>
              <a:buFont typeface="Wingdings" panose="05000000000000000000" pitchFamily="2" charset="2"/>
              <a:buChar char="ü"/>
            </a:pPr>
            <a:r>
              <a:rPr lang="en-US" dirty="0"/>
              <a:t>Only the defined service area is protected.</a:t>
            </a:r>
          </a:p>
          <a:p>
            <a:pPr>
              <a:buFont typeface="Wingdings" panose="05000000000000000000" pitchFamily="2" charset="2"/>
              <a:buChar char="ü"/>
            </a:pPr>
            <a:r>
              <a:rPr lang="en-US" dirty="0"/>
              <a:t>TSB-88 methods must be used with a suitable propagation model that uses matrix tile modeling.</a:t>
            </a:r>
          </a:p>
          <a:p>
            <a:pPr>
              <a:buFont typeface="Wingdings" panose="05000000000000000000" pitchFamily="2" charset="2"/>
              <a:buChar char="ü"/>
            </a:pPr>
            <a:r>
              <a:rPr lang="en-US" dirty="0"/>
              <a:t>Most suitable model for Public Safety is Longley/Rice as it is accurate and open source.</a:t>
            </a:r>
          </a:p>
          <a:p>
            <a:pPr>
              <a:buFont typeface="Wingdings" panose="05000000000000000000" pitchFamily="2" charset="2"/>
              <a:buChar char="ü"/>
            </a:pPr>
            <a:r>
              <a:rPr lang="en-US" dirty="0"/>
              <a:t>Requires more use of patterned and/or down tilted antennas.  May require more stations in some cases to avoid excessive signal levels outside of the service area. </a:t>
            </a:r>
          </a:p>
          <a:p>
            <a:pPr>
              <a:buFont typeface="Wingdings" panose="05000000000000000000" pitchFamily="2" charset="2"/>
              <a:buChar char="ü"/>
            </a:pPr>
            <a:r>
              <a:rPr lang="en-US" dirty="0"/>
              <a:t>TSB-88 will model interference for co and adjacent channel interference with any type of modulation used by each system</a:t>
            </a:r>
          </a:p>
        </p:txBody>
      </p:sp>
    </p:spTree>
    <p:extLst>
      <p:ext uri="{BB962C8B-B14F-4D97-AF65-F5344CB8AC3E}">
        <p14:creationId xmlns:p14="http://schemas.microsoft.com/office/powerpoint/2010/main" val="3055113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2A2FB-2748-48A2-A08C-5B05D31C7815}"/>
              </a:ext>
            </a:extLst>
          </p:cNvPr>
          <p:cNvSpPr>
            <a:spLocks noGrp="1"/>
          </p:cNvSpPr>
          <p:nvPr>
            <p:ph type="title"/>
          </p:nvPr>
        </p:nvSpPr>
        <p:spPr/>
        <p:txBody>
          <a:bodyPr/>
          <a:lstStyle/>
          <a:p>
            <a:r>
              <a:rPr lang="en-US" dirty="0"/>
              <a:t>Protection Methods</a:t>
            </a:r>
          </a:p>
        </p:txBody>
      </p:sp>
      <p:sp>
        <p:nvSpPr>
          <p:cNvPr id="3" name="Content Placeholder 2">
            <a:extLst>
              <a:ext uri="{FF2B5EF4-FFF2-40B4-BE49-F238E27FC236}">
                <a16:creationId xmlns:a16="http://schemas.microsoft.com/office/drawing/2014/main" id="{27E531C7-9146-4D15-8AAF-0509606EF0C9}"/>
              </a:ext>
            </a:extLst>
          </p:cNvPr>
          <p:cNvSpPr>
            <a:spLocks noGrp="1"/>
          </p:cNvSpPr>
          <p:nvPr>
            <p:ph idx="1"/>
          </p:nvPr>
        </p:nvSpPr>
        <p:spPr/>
        <p:txBody>
          <a:bodyPr/>
          <a:lstStyle/>
          <a:p>
            <a:r>
              <a:rPr lang="en-US" dirty="0"/>
              <a:t>Noise Limited Protection</a:t>
            </a:r>
          </a:p>
          <a:p>
            <a:r>
              <a:rPr lang="en-US" dirty="0"/>
              <a:t>Interference limited Protection</a:t>
            </a:r>
          </a:p>
        </p:txBody>
      </p:sp>
      <p:sp>
        <p:nvSpPr>
          <p:cNvPr id="4" name="Explosion: 8 Points 3">
            <a:extLst>
              <a:ext uri="{FF2B5EF4-FFF2-40B4-BE49-F238E27FC236}">
                <a16:creationId xmlns:a16="http://schemas.microsoft.com/office/drawing/2014/main" id="{C4336126-3421-4576-A039-F44118C379E1}"/>
              </a:ext>
            </a:extLst>
          </p:cNvPr>
          <p:cNvSpPr/>
          <p:nvPr/>
        </p:nvSpPr>
        <p:spPr>
          <a:xfrm>
            <a:off x="1520575" y="4001784"/>
            <a:ext cx="462337" cy="52398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BB481A-B780-4D1D-B919-B8627C8BE406}"/>
              </a:ext>
            </a:extLst>
          </p:cNvPr>
          <p:cNvSpPr txBox="1"/>
          <p:nvPr/>
        </p:nvSpPr>
        <p:spPr>
          <a:xfrm>
            <a:off x="1982912" y="4001784"/>
            <a:ext cx="4397340" cy="1200329"/>
          </a:xfrm>
          <a:prstGeom prst="rect">
            <a:avLst/>
          </a:prstGeom>
          <a:noFill/>
        </p:spPr>
        <p:txBody>
          <a:bodyPr wrap="square" rtlCol="0">
            <a:spAutoFit/>
          </a:bodyPr>
          <a:lstStyle/>
          <a:p>
            <a:r>
              <a:rPr lang="en-US" sz="2400" dirty="0"/>
              <a:t>Which method is best? Shouldn’t systems be protected down to the noise floor?</a:t>
            </a:r>
          </a:p>
        </p:txBody>
      </p:sp>
      <p:sp>
        <p:nvSpPr>
          <p:cNvPr id="6" name="Explosion: 8 Points 5">
            <a:extLst>
              <a:ext uri="{FF2B5EF4-FFF2-40B4-BE49-F238E27FC236}">
                <a16:creationId xmlns:a16="http://schemas.microsoft.com/office/drawing/2014/main" id="{407F3D2D-915B-4265-BFF6-83BFFCAD13F6}"/>
              </a:ext>
            </a:extLst>
          </p:cNvPr>
          <p:cNvSpPr/>
          <p:nvPr/>
        </p:nvSpPr>
        <p:spPr>
          <a:xfrm>
            <a:off x="6761376" y="1724886"/>
            <a:ext cx="543550" cy="58049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18A1C06-FE18-4AE5-A258-3474BF57BE69}"/>
              </a:ext>
            </a:extLst>
          </p:cNvPr>
          <p:cNvSpPr txBox="1"/>
          <p:nvPr/>
        </p:nvSpPr>
        <p:spPr>
          <a:xfrm>
            <a:off x="7304926" y="1798516"/>
            <a:ext cx="3431568" cy="3046988"/>
          </a:xfrm>
          <a:prstGeom prst="rect">
            <a:avLst/>
          </a:prstGeom>
          <a:noFill/>
        </p:spPr>
        <p:txBody>
          <a:bodyPr wrap="square" rtlCol="0">
            <a:spAutoFit/>
          </a:bodyPr>
          <a:lstStyle/>
          <a:p>
            <a:r>
              <a:rPr lang="en-US" sz="2400" dirty="0"/>
              <a:t>What is the end goal? Is it maximum frequency reuse while protecting all co and adjacent channel systems? If it is maximum reuse then Interference limited Protection methods need to be used.</a:t>
            </a:r>
          </a:p>
        </p:txBody>
      </p:sp>
    </p:spTree>
    <p:extLst>
      <p:ext uri="{BB962C8B-B14F-4D97-AF65-F5344CB8AC3E}">
        <p14:creationId xmlns:p14="http://schemas.microsoft.com/office/powerpoint/2010/main" val="288072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EB8EA-0AB4-4AD9-B81F-AD94C7DEF231}"/>
              </a:ext>
            </a:extLst>
          </p:cNvPr>
          <p:cNvSpPr>
            <a:spLocks noGrp="1"/>
          </p:cNvSpPr>
          <p:nvPr>
            <p:ph type="title"/>
          </p:nvPr>
        </p:nvSpPr>
        <p:spPr/>
        <p:txBody>
          <a:bodyPr/>
          <a:lstStyle/>
          <a:p>
            <a:r>
              <a:rPr lang="en-US" dirty="0"/>
              <a:t>TSB-88 Methods</a:t>
            </a:r>
          </a:p>
        </p:txBody>
      </p:sp>
      <p:sp>
        <p:nvSpPr>
          <p:cNvPr id="3" name="Content Placeholder 2">
            <a:extLst>
              <a:ext uri="{FF2B5EF4-FFF2-40B4-BE49-F238E27FC236}">
                <a16:creationId xmlns:a16="http://schemas.microsoft.com/office/drawing/2014/main" id="{B9835439-02B4-46D8-9777-9E1917C9D367}"/>
              </a:ext>
            </a:extLst>
          </p:cNvPr>
          <p:cNvSpPr>
            <a:spLocks noGrp="1"/>
          </p:cNvSpPr>
          <p:nvPr>
            <p:ph idx="1"/>
          </p:nvPr>
        </p:nvSpPr>
        <p:spPr/>
        <p:txBody>
          <a:bodyPr>
            <a:normAutofit fontScale="92500"/>
          </a:bodyPr>
          <a:lstStyle/>
          <a:p>
            <a:r>
              <a:rPr lang="en-US" dirty="0"/>
              <a:t>The TSB-88 Technical Services Bulletin defines methods to be used to model interference between stations and radio systems</a:t>
            </a:r>
          </a:p>
          <a:p>
            <a:r>
              <a:rPr lang="en-US" dirty="0"/>
              <a:t>It includes the effects of modulation, receive filters, propagation and frequency to determine interference between stations</a:t>
            </a:r>
          </a:p>
          <a:p>
            <a:r>
              <a:rPr lang="en-US" dirty="0"/>
              <a:t>It covers most all radio technologies that are in current use</a:t>
            </a:r>
          </a:p>
          <a:p>
            <a:r>
              <a:rPr lang="en-US" dirty="0"/>
              <a:t>It is </a:t>
            </a:r>
            <a:r>
              <a:rPr lang="en-US" b="1" u="sng" dirty="0"/>
              <a:t>VERY </a:t>
            </a:r>
            <a:r>
              <a:rPr lang="en-US" dirty="0">
                <a:effectLst/>
              </a:rPr>
              <a:t>important to use the correct emissions designators when doing the studies as that tells the computer software what TSB-88 table to use in </a:t>
            </a:r>
            <a:r>
              <a:rPr lang="en-US">
                <a:effectLst/>
              </a:rPr>
              <a:t>the modeling</a:t>
            </a:r>
            <a:endParaRPr lang="en-US" dirty="0">
              <a:effectLst/>
            </a:endParaRPr>
          </a:p>
        </p:txBody>
      </p:sp>
    </p:spTree>
    <p:extLst>
      <p:ext uri="{BB962C8B-B14F-4D97-AF65-F5344CB8AC3E}">
        <p14:creationId xmlns:p14="http://schemas.microsoft.com/office/powerpoint/2010/main" val="1939634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6EC64-5C0F-4A30-B544-4A9ACB265D78}"/>
              </a:ext>
            </a:extLst>
          </p:cNvPr>
          <p:cNvSpPr>
            <a:spLocks noGrp="1"/>
          </p:cNvSpPr>
          <p:nvPr>
            <p:ph type="title"/>
          </p:nvPr>
        </p:nvSpPr>
        <p:spPr/>
        <p:txBody>
          <a:bodyPr/>
          <a:lstStyle/>
          <a:p>
            <a:r>
              <a:rPr lang="en-US" dirty="0"/>
              <a:t>Co-channel interference</a:t>
            </a:r>
          </a:p>
        </p:txBody>
      </p:sp>
      <p:sp>
        <p:nvSpPr>
          <p:cNvPr id="3" name="Content Placeholder 2">
            <a:extLst>
              <a:ext uri="{FF2B5EF4-FFF2-40B4-BE49-F238E27FC236}">
                <a16:creationId xmlns:a16="http://schemas.microsoft.com/office/drawing/2014/main" id="{DA95212D-FD2C-4B13-A20D-2637EBC5ABB9}"/>
              </a:ext>
            </a:extLst>
          </p:cNvPr>
          <p:cNvSpPr>
            <a:spLocks noGrp="1"/>
          </p:cNvSpPr>
          <p:nvPr>
            <p:ph idx="1"/>
          </p:nvPr>
        </p:nvSpPr>
        <p:spPr>
          <a:xfrm>
            <a:off x="1141412" y="2249487"/>
            <a:ext cx="9905999" cy="1028701"/>
          </a:xfrm>
        </p:spPr>
        <p:txBody>
          <a:bodyPr/>
          <a:lstStyle/>
          <a:p>
            <a:r>
              <a:rPr lang="en-US" dirty="0"/>
              <a:t>For interference limited protection, TSB-88 provides Annex A Table A-1 that can be used for interference analysis</a:t>
            </a:r>
          </a:p>
          <a:p>
            <a:endParaRPr lang="en-US" dirty="0"/>
          </a:p>
        </p:txBody>
      </p:sp>
      <p:pic>
        <p:nvPicPr>
          <p:cNvPr id="4" name="Picture 3">
            <a:extLst>
              <a:ext uri="{FF2B5EF4-FFF2-40B4-BE49-F238E27FC236}">
                <a16:creationId xmlns:a16="http://schemas.microsoft.com/office/drawing/2014/main" id="{F554E5F3-E834-4A2B-B7F0-0CE44822A467}"/>
              </a:ext>
            </a:extLst>
          </p:cNvPr>
          <p:cNvPicPr>
            <a:picLocks noChangeAspect="1"/>
          </p:cNvPicPr>
          <p:nvPr/>
        </p:nvPicPr>
        <p:blipFill>
          <a:blip r:embed="rId2"/>
          <a:stretch>
            <a:fillRect/>
          </a:stretch>
        </p:blipFill>
        <p:spPr>
          <a:xfrm>
            <a:off x="1346201" y="3278188"/>
            <a:ext cx="9256710" cy="3452528"/>
          </a:xfrm>
          <a:prstGeom prst="rect">
            <a:avLst/>
          </a:prstGeom>
        </p:spPr>
      </p:pic>
    </p:spTree>
    <p:extLst>
      <p:ext uri="{BB962C8B-B14F-4D97-AF65-F5344CB8AC3E}">
        <p14:creationId xmlns:p14="http://schemas.microsoft.com/office/powerpoint/2010/main" val="1359783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ACPR </a:t>
            </a:r>
            <a:r>
              <a:rPr lang="en-US" dirty="0" err="1"/>
              <a:t>Illistration</a:t>
            </a:r>
            <a:r>
              <a:rPr lang="en-US" dirty="0"/>
              <a:t> Chart</a:t>
            </a:r>
          </a:p>
        </p:txBody>
      </p:sp>
      <p:graphicFrame>
        <p:nvGraphicFramePr>
          <p:cNvPr id="4" name="Content Placeholder 3"/>
          <p:cNvGraphicFramePr>
            <a:graphicFrameLocks noGrp="1"/>
          </p:cNvGraphicFramePr>
          <p:nvPr>
            <p:ph idx="1"/>
            <p:extLst/>
          </p:nvPr>
        </p:nvGraphicFramePr>
        <p:xfrm>
          <a:off x="1097280" y="1874255"/>
          <a:ext cx="10058400" cy="4022725"/>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3993502" y="2388637"/>
            <a:ext cx="522514" cy="369332"/>
          </a:xfrm>
          <a:prstGeom prst="rect">
            <a:avLst/>
          </a:prstGeom>
          <a:noFill/>
        </p:spPr>
        <p:txBody>
          <a:bodyPr wrap="square" rtlCol="0">
            <a:spAutoFit/>
          </a:bodyPr>
          <a:lstStyle/>
          <a:p>
            <a:r>
              <a:rPr lang="en-US" dirty="0"/>
              <a:t>TX</a:t>
            </a:r>
          </a:p>
        </p:txBody>
      </p:sp>
    </p:spTree>
    <p:extLst>
      <p:ext uri="{BB962C8B-B14F-4D97-AF65-F5344CB8AC3E}">
        <p14:creationId xmlns:p14="http://schemas.microsoft.com/office/powerpoint/2010/main" val="4078234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Adjacent Channel Interference</a:t>
            </a:r>
          </a:p>
        </p:txBody>
      </p:sp>
      <p:sp>
        <p:nvSpPr>
          <p:cNvPr id="3" name="Content Placeholder 2"/>
          <p:cNvSpPr>
            <a:spLocks noGrp="1"/>
          </p:cNvSpPr>
          <p:nvPr>
            <p:ph idx="1"/>
          </p:nvPr>
        </p:nvSpPr>
        <p:spPr>
          <a:xfrm>
            <a:off x="989011" y="1874153"/>
            <a:ext cx="10058400" cy="4023360"/>
          </a:xfrm>
        </p:spPr>
        <p:txBody>
          <a:bodyPr>
            <a:normAutofit fontScale="85000" lnSpcReduction="10000"/>
          </a:bodyPr>
          <a:lstStyle/>
          <a:p>
            <a:pPr>
              <a:buFont typeface="Wingdings" panose="05000000000000000000" pitchFamily="2" charset="2"/>
              <a:buChar char="q"/>
            </a:pPr>
            <a:r>
              <a:rPr lang="en-US" dirty="0"/>
              <a:t>When the channel spacing is less than the occupied bandwidth of a channel, adjacent channel interference must be considered</a:t>
            </a:r>
          </a:p>
          <a:p>
            <a:pPr>
              <a:buFont typeface="Wingdings" panose="05000000000000000000" pitchFamily="2" charset="2"/>
              <a:buChar char="q"/>
            </a:pPr>
            <a:r>
              <a:rPr lang="en-US" dirty="0"/>
              <a:t>This applies to 800 MHz NPSPAC Band and can apply to the 700 MHz band</a:t>
            </a:r>
          </a:p>
          <a:p>
            <a:pPr>
              <a:buFont typeface="Wingdings" panose="05000000000000000000" pitchFamily="2" charset="2"/>
              <a:buChar char="q"/>
            </a:pPr>
            <a:r>
              <a:rPr lang="en-US" dirty="0"/>
              <a:t>For 800 MHz NPSPAC, 20kHz occupied band width permitted (for analog modulation TX deviation is limited to +/- 4 kHz) Digital modulation uses a different emissions mask</a:t>
            </a:r>
          </a:p>
          <a:p>
            <a:pPr>
              <a:buFont typeface="Wingdings" panose="05000000000000000000" pitchFamily="2" charset="2"/>
              <a:buChar char="q"/>
            </a:pPr>
            <a:r>
              <a:rPr lang="en-US" dirty="0"/>
              <a:t>When channel spacing is &gt; than the occupied band width (such as P25 to P25), the TX spurious noise power is down 70 dB or greater with the common LMR modulation technologies</a:t>
            </a:r>
          </a:p>
          <a:p>
            <a:pPr>
              <a:buFont typeface="Wingdings" panose="05000000000000000000" pitchFamily="2" charset="2"/>
              <a:buChar char="q"/>
            </a:pPr>
            <a:r>
              <a:rPr lang="en-US" dirty="0"/>
              <a:t>That is enough to prevent adjacent channel interference on those bands provided the service areas of the two systems do </a:t>
            </a:r>
            <a:r>
              <a:rPr lang="en-US" b="1" u="sng" dirty="0"/>
              <a:t>NOT</a:t>
            </a:r>
            <a:r>
              <a:rPr lang="en-US" dirty="0"/>
              <a:t> overlap</a:t>
            </a:r>
          </a:p>
        </p:txBody>
      </p:sp>
    </p:spTree>
    <p:extLst>
      <p:ext uri="{BB962C8B-B14F-4D97-AF65-F5344CB8AC3E}">
        <p14:creationId xmlns:p14="http://schemas.microsoft.com/office/powerpoint/2010/main" val="3856387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Adjacent Channel Interference</a:t>
            </a:r>
          </a:p>
        </p:txBody>
      </p:sp>
      <p:sp>
        <p:nvSpPr>
          <p:cNvPr id="3" name="Content Placeholder 2"/>
          <p:cNvSpPr>
            <a:spLocks noGrp="1"/>
          </p:cNvSpPr>
          <p:nvPr>
            <p:ph idx="1"/>
          </p:nvPr>
        </p:nvSpPr>
        <p:spPr/>
        <p:txBody>
          <a:bodyPr>
            <a:normAutofit fontScale="62500" lnSpcReduction="20000"/>
          </a:bodyPr>
          <a:lstStyle/>
          <a:p>
            <a:pPr>
              <a:buFont typeface="Wingdings" panose="05000000000000000000" pitchFamily="2" charset="2"/>
              <a:buChar char="q"/>
            </a:pPr>
            <a:r>
              <a:rPr lang="en-US" dirty="0"/>
              <a:t>Let’s consider a NPSPAC 800 MHz case</a:t>
            </a:r>
          </a:p>
          <a:p>
            <a:pPr>
              <a:buFont typeface="Wingdings" panose="05000000000000000000" pitchFamily="2" charset="2"/>
              <a:buChar char="q"/>
            </a:pPr>
            <a:r>
              <a:rPr lang="en-US" dirty="0"/>
              <a:t>City of Los Angeles wants to operate offset to San Diego Transit</a:t>
            </a:r>
          </a:p>
          <a:p>
            <a:pPr>
              <a:buFont typeface="Wingdings" panose="05000000000000000000" pitchFamily="2" charset="2"/>
              <a:buChar char="q"/>
            </a:pPr>
            <a:r>
              <a:rPr lang="en-US" dirty="0"/>
              <a:t>City of LA will use P25 modulation and the Transit is using analog FM 4 kHz modulation</a:t>
            </a:r>
          </a:p>
          <a:p>
            <a:pPr>
              <a:buFont typeface="Wingdings" panose="05000000000000000000" pitchFamily="2" charset="2"/>
              <a:buChar char="q"/>
            </a:pPr>
            <a:r>
              <a:rPr lang="en-US" dirty="0"/>
              <a:t>The channels are spaced 12.5 kHz apart and there is some overlap of the occupied bandwidth</a:t>
            </a:r>
          </a:p>
          <a:p>
            <a:pPr>
              <a:buFont typeface="Wingdings" panose="05000000000000000000" pitchFamily="2" charset="2"/>
              <a:buChar char="q"/>
            </a:pPr>
            <a:r>
              <a:rPr lang="en-US" dirty="0"/>
              <a:t>The ENBW for a P25 receiver is 5.5 kHz and for analog 4 kHz Deviation the ENBW is 12.6 kHz (from Table 5 IF Filter Specifications)</a:t>
            </a:r>
          </a:p>
          <a:p>
            <a:pPr>
              <a:buFont typeface="Wingdings" panose="05000000000000000000" pitchFamily="2" charset="2"/>
              <a:buChar char="q"/>
            </a:pPr>
            <a:r>
              <a:rPr lang="en-US" dirty="0"/>
              <a:t>To analyze the case of San Diego sites interfering with City sites, the computer program looks up the ACPR in Table A.6.2.4 (Analog FM 4 kHz Modulation) under the 12.5 kHz Offset table for ENBW 5.5 and RRC filter which = 57.09 dB</a:t>
            </a:r>
          </a:p>
          <a:p>
            <a:pPr>
              <a:buFont typeface="Wingdings" panose="05000000000000000000" pitchFamily="2" charset="2"/>
              <a:buChar char="q"/>
            </a:pPr>
            <a:r>
              <a:rPr lang="en-US" dirty="0"/>
              <a:t>This value will either reduce the interfering TX ERP by the ACPR value or reduce the tile signal level for the interfering TX</a:t>
            </a:r>
          </a:p>
          <a:p>
            <a:pPr>
              <a:buFont typeface="Wingdings" panose="05000000000000000000" pitchFamily="2" charset="2"/>
              <a:buChar char="q"/>
            </a:pPr>
            <a:r>
              <a:rPr lang="en-US" dirty="0"/>
              <a:t>The adjusted interfering signal level for each tile is compared to the desired (City) signal level for each tile</a:t>
            </a:r>
          </a:p>
        </p:txBody>
      </p:sp>
    </p:spTree>
    <p:extLst>
      <p:ext uri="{BB962C8B-B14F-4D97-AF65-F5344CB8AC3E}">
        <p14:creationId xmlns:p14="http://schemas.microsoft.com/office/powerpoint/2010/main" val="1929689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5BA35-D01C-463B-893A-AB092AC27D45}"/>
              </a:ext>
            </a:extLst>
          </p:cNvPr>
          <p:cNvSpPr>
            <a:spLocks noGrp="1"/>
          </p:cNvSpPr>
          <p:nvPr>
            <p:ph type="title"/>
          </p:nvPr>
        </p:nvSpPr>
        <p:spPr/>
        <p:txBody>
          <a:bodyPr/>
          <a:lstStyle/>
          <a:p>
            <a:r>
              <a:rPr lang="en-US" dirty="0"/>
              <a:t>ENBW Table in TSB-88</a:t>
            </a:r>
          </a:p>
        </p:txBody>
      </p:sp>
      <p:pic>
        <p:nvPicPr>
          <p:cNvPr id="4" name="Content Placeholder 3">
            <a:extLst>
              <a:ext uri="{FF2B5EF4-FFF2-40B4-BE49-F238E27FC236}">
                <a16:creationId xmlns:a16="http://schemas.microsoft.com/office/drawing/2014/main" id="{F6365F9A-5825-468F-88A5-3C2120A57B80}"/>
              </a:ext>
            </a:extLst>
          </p:cNvPr>
          <p:cNvPicPr>
            <a:picLocks noGrp="1" noChangeAspect="1"/>
          </p:cNvPicPr>
          <p:nvPr>
            <p:ph idx="1"/>
          </p:nvPr>
        </p:nvPicPr>
        <p:blipFill>
          <a:blip r:embed="rId2"/>
          <a:stretch>
            <a:fillRect/>
          </a:stretch>
        </p:blipFill>
        <p:spPr>
          <a:xfrm>
            <a:off x="1141413" y="2605371"/>
            <a:ext cx="9906000" cy="2829945"/>
          </a:xfrm>
          <a:prstGeom prst="rect">
            <a:avLst/>
          </a:prstGeom>
        </p:spPr>
      </p:pic>
    </p:spTree>
    <p:extLst>
      <p:ext uri="{BB962C8B-B14F-4D97-AF65-F5344CB8AC3E}">
        <p14:creationId xmlns:p14="http://schemas.microsoft.com/office/powerpoint/2010/main" val="892434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D684-AE6A-429B-ABFF-E318EADF1531}"/>
              </a:ext>
            </a:extLst>
          </p:cNvPr>
          <p:cNvSpPr>
            <a:spLocks noGrp="1"/>
          </p:cNvSpPr>
          <p:nvPr>
            <p:ph type="title"/>
          </p:nvPr>
        </p:nvSpPr>
        <p:spPr>
          <a:xfrm>
            <a:off x="1141413" y="618518"/>
            <a:ext cx="9905998" cy="1478570"/>
          </a:xfrm>
        </p:spPr>
        <p:txBody>
          <a:bodyPr/>
          <a:lstStyle/>
          <a:p>
            <a:r>
              <a:rPr lang="en-US" dirty="0"/>
              <a:t>OFF </a:t>
            </a:r>
            <a:r>
              <a:rPr lang="en-US" dirty="0" err="1"/>
              <a:t>SEt</a:t>
            </a:r>
            <a:r>
              <a:rPr lang="en-US" dirty="0"/>
              <a:t> Table for additional adjacent channel protection 4 </a:t>
            </a:r>
            <a:r>
              <a:rPr lang="en-US" dirty="0" err="1"/>
              <a:t>Khz</a:t>
            </a:r>
            <a:r>
              <a:rPr lang="en-US" dirty="0"/>
              <a:t> Analog</a:t>
            </a:r>
          </a:p>
        </p:txBody>
      </p:sp>
      <p:pic>
        <p:nvPicPr>
          <p:cNvPr id="6" name="Picture 5" descr="A screenshot of a cell phone&#10;&#10;Description generated with very high confidence">
            <a:extLst>
              <a:ext uri="{FF2B5EF4-FFF2-40B4-BE49-F238E27FC236}">
                <a16:creationId xmlns:a16="http://schemas.microsoft.com/office/drawing/2014/main" id="{8BC34834-ABD7-4EAF-8FA3-5E4ED5FE14D3}"/>
              </a:ext>
            </a:extLst>
          </p:cNvPr>
          <p:cNvPicPr>
            <a:picLocks noChangeAspect="1"/>
          </p:cNvPicPr>
          <p:nvPr/>
        </p:nvPicPr>
        <p:blipFill rotWithShape="1">
          <a:blip r:embed="rId2"/>
          <a:srcRect l="23644" t="60781" r="51541" b="11332"/>
          <a:stretch/>
        </p:blipFill>
        <p:spPr>
          <a:xfrm>
            <a:off x="2804845" y="1900719"/>
            <a:ext cx="5959012" cy="4957281"/>
          </a:xfrm>
          <a:prstGeom prst="rect">
            <a:avLst/>
          </a:prstGeom>
        </p:spPr>
      </p:pic>
      <p:cxnSp>
        <p:nvCxnSpPr>
          <p:cNvPr id="9" name="Straight Arrow Connector 8">
            <a:extLst>
              <a:ext uri="{FF2B5EF4-FFF2-40B4-BE49-F238E27FC236}">
                <a16:creationId xmlns:a16="http://schemas.microsoft.com/office/drawing/2014/main" id="{9E716A9D-BC5F-4A6D-8EEC-57BAF0B3E690}"/>
              </a:ext>
            </a:extLst>
          </p:cNvPr>
          <p:cNvCxnSpPr>
            <a:cxnSpLocks/>
            <a:stCxn id="3" idx="4"/>
          </p:cNvCxnSpPr>
          <p:nvPr/>
        </p:nvCxnSpPr>
        <p:spPr>
          <a:xfrm flipH="1" flipV="1">
            <a:off x="6241552" y="3271864"/>
            <a:ext cx="4011822" cy="3722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946F82B2-83E4-492B-9BF1-92A0B9F64345}"/>
              </a:ext>
            </a:extLst>
          </p:cNvPr>
          <p:cNvSpPr/>
          <p:nvPr/>
        </p:nvSpPr>
        <p:spPr>
          <a:xfrm>
            <a:off x="5208998" y="3164440"/>
            <a:ext cx="1032553" cy="2148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hought Bubble: Cloud 2">
            <a:extLst>
              <a:ext uri="{FF2B5EF4-FFF2-40B4-BE49-F238E27FC236}">
                <a16:creationId xmlns:a16="http://schemas.microsoft.com/office/drawing/2014/main" id="{1AACA3FA-A58D-49FE-85AC-51419C02FF65}"/>
              </a:ext>
            </a:extLst>
          </p:cNvPr>
          <p:cNvSpPr/>
          <p:nvPr/>
        </p:nvSpPr>
        <p:spPr>
          <a:xfrm>
            <a:off x="9456261" y="1937756"/>
            <a:ext cx="2732927" cy="1516775"/>
          </a:xfrm>
          <a:prstGeom prst="cloudCallou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Adjacent channel protection 4 kHz analog to P25</a:t>
            </a:r>
          </a:p>
        </p:txBody>
      </p:sp>
    </p:spTree>
    <p:extLst>
      <p:ext uri="{BB962C8B-B14F-4D97-AF65-F5344CB8AC3E}">
        <p14:creationId xmlns:p14="http://schemas.microsoft.com/office/powerpoint/2010/main" val="200101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A7BAF-DC4E-4B87-AA07-452B7EBFDF49}"/>
              </a:ext>
            </a:extLst>
          </p:cNvPr>
          <p:cNvSpPr>
            <a:spLocks noGrp="1"/>
          </p:cNvSpPr>
          <p:nvPr>
            <p:ph type="title"/>
          </p:nvPr>
        </p:nvSpPr>
        <p:spPr>
          <a:xfrm>
            <a:off x="1217613" y="224818"/>
            <a:ext cx="9905998" cy="1478570"/>
          </a:xfrm>
        </p:spPr>
        <p:txBody>
          <a:bodyPr/>
          <a:lstStyle/>
          <a:p>
            <a:r>
              <a:rPr lang="en-US" dirty="0"/>
              <a:t>OFF </a:t>
            </a:r>
            <a:r>
              <a:rPr lang="en-US" dirty="0" err="1"/>
              <a:t>SEt</a:t>
            </a:r>
            <a:r>
              <a:rPr lang="en-US" dirty="0"/>
              <a:t> Table for additional adjacent channel protection P25</a:t>
            </a:r>
          </a:p>
        </p:txBody>
      </p:sp>
      <p:pic>
        <p:nvPicPr>
          <p:cNvPr id="3" name="Picture 2">
            <a:extLst>
              <a:ext uri="{FF2B5EF4-FFF2-40B4-BE49-F238E27FC236}">
                <a16:creationId xmlns:a16="http://schemas.microsoft.com/office/drawing/2014/main" id="{7CCC34B2-8BAF-41DB-BAAE-6EA936A6F6F3}"/>
              </a:ext>
            </a:extLst>
          </p:cNvPr>
          <p:cNvPicPr>
            <a:picLocks noChangeAspect="1"/>
          </p:cNvPicPr>
          <p:nvPr/>
        </p:nvPicPr>
        <p:blipFill>
          <a:blip r:embed="rId2"/>
          <a:stretch>
            <a:fillRect/>
          </a:stretch>
        </p:blipFill>
        <p:spPr>
          <a:xfrm>
            <a:off x="2538062" y="1602770"/>
            <a:ext cx="6243564" cy="5688012"/>
          </a:xfrm>
          <a:prstGeom prst="rect">
            <a:avLst/>
          </a:prstGeom>
          <a:noFill/>
        </p:spPr>
      </p:pic>
      <p:sp>
        <p:nvSpPr>
          <p:cNvPr id="4" name="Thought Bubble: Cloud 3">
            <a:extLst>
              <a:ext uri="{FF2B5EF4-FFF2-40B4-BE49-F238E27FC236}">
                <a16:creationId xmlns:a16="http://schemas.microsoft.com/office/drawing/2014/main" id="{7F642238-207B-43A6-8127-CBDD9C95F24F}"/>
              </a:ext>
            </a:extLst>
          </p:cNvPr>
          <p:cNvSpPr/>
          <p:nvPr/>
        </p:nvSpPr>
        <p:spPr>
          <a:xfrm>
            <a:off x="8796265" y="1376738"/>
            <a:ext cx="3395735" cy="1417833"/>
          </a:xfrm>
          <a:prstGeom prst="cloudCallou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Notice the P25 to P25 12.5 kHz protection </a:t>
            </a:r>
          </a:p>
        </p:txBody>
      </p:sp>
      <p:cxnSp>
        <p:nvCxnSpPr>
          <p:cNvPr id="6" name="Straight Arrow Connector 5">
            <a:extLst>
              <a:ext uri="{FF2B5EF4-FFF2-40B4-BE49-F238E27FC236}">
                <a16:creationId xmlns:a16="http://schemas.microsoft.com/office/drawing/2014/main" id="{ED95586B-7AA1-4235-8F0F-A30C275BFA85}"/>
              </a:ext>
            </a:extLst>
          </p:cNvPr>
          <p:cNvCxnSpPr>
            <a:cxnSpLocks/>
            <a:stCxn id="4" idx="4"/>
          </p:cNvCxnSpPr>
          <p:nvPr/>
        </p:nvCxnSpPr>
        <p:spPr>
          <a:xfrm flipH="1">
            <a:off x="6170612" y="2971800"/>
            <a:ext cx="3616087" cy="0"/>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5" name="Flowchart: Terminator 4">
            <a:extLst>
              <a:ext uri="{FF2B5EF4-FFF2-40B4-BE49-F238E27FC236}">
                <a16:creationId xmlns:a16="http://schemas.microsoft.com/office/drawing/2014/main" id="{34526ADF-99BD-467F-922C-A53658199236}"/>
              </a:ext>
            </a:extLst>
          </p:cNvPr>
          <p:cNvSpPr/>
          <p:nvPr/>
        </p:nvSpPr>
        <p:spPr>
          <a:xfrm>
            <a:off x="5256212" y="2818356"/>
            <a:ext cx="914400" cy="301752"/>
          </a:xfrm>
          <a:prstGeom prst="flowChartTermina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DF9E86B-7457-4EE5-8718-40B8D6D5C883}"/>
              </a:ext>
            </a:extLst>
          </p:cNvPr>
          <p:cNvSpPr/>
          <p:nvPr/>
        </p:nvSpPr>
        <p:spPr>
          <a:xfrm>
            <a:off x="7592602" y="5619964"/>
            <a:ext cx="996594" cy="2979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hought Bubble: Cloud 7">
            <a:extLst>
              <a:ext uri="{FF2B5EF4-FFF2-40B4-BE49-F238E27FC236}">
                <a16:creationId xmlns:a16="http://schemas.microsoft.com/office/drawing/2014/main" id="{D6A7597C-BA8D-4B8A-B076-7BE9EAB59268}"/>
              </a:ext>
            </a:extLst>
          </p:cNvPr>
          <p:cNvSpPr/>
          <p:nvPr/>
        </p:nvSpPr>
        <p:spPr>
          <a:xfrm>
            <a:off x="8938517" y="3647326"/>
            <a:ext cx="2969231" cy="1609241"/>
          </a:xfrm>
          <a:prstGeom prst="cloudCallou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Additional adjacent channel protection P25 to 4 kHz analog</a:t>
            </a:r>
          </a:p>
        </p:txBody>
      </p:sp>
      <p:cxnSp>
        <p:nvCxnSpPr>
          <p:cNvPr id="10" name="Straight Arrow Connector 9">
            <a:extLst>
              <a:ext uri="{FF2B5EF4-FFF2-40B4-BE49-F238E27FC236}">
                <a16:creationId xmlns:a16="http://schemas.microsoft.com/office/drawing/2014/main" id="{5089364C-D763-49C3-A4B9-A40AE946C248}"/>
              </a:ext>
            </a:extLst>
          </p:cNvPr>
          <p:cNvCxnSpPr>
            <a:stCxn id="8" idx="4"/>
          </p:cNvCxnSpPr>
          <p:nvPr/>
        </p:nvCxnSpPr>
        <p:spPr>
          <a:xfrm flipH="1">
            <a:off x="8589196" y="5457722"/>
            <a:ext cx="1215357" cy="29580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9658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Adjacent Channel Interference </a:t>
            </a:r>
          </a:p>
        </p:txBody>
      </p:sp>
      <p:sp>
        <p:nvSpPr>
          <p:cNvPr id="3" name="Content Placeholder 2"/>
          <p:cNvSpPr>
            <a:spLocks noGrp="1"/>
          </p:cNvSpPr>
          <p:nvPr>
            <p:ph idx="1"/>
          </p:nvPr>
        </p:nvSpPr>
        <p:spPr/>
        <p:txBody>
          <a:bodyPr>
            <a:normAutofit lnSpcReduction="10000"/>
          </a:bodyPr>
          <a:lstStyle/>
          <a:p>
            <a:pPr>
              <a:buFont typeface="Wingdings" charset="2"/>
              <a:buChar char="q"/>
            </a:pPr>
            <a:r>
              <a:rPr lang="en-US" dirty="0"/>
              <a:t> If the desired signal is &gt; the adjusted interfering signal by VCPC value in Table A-1 for the desired modulation type and DAQ value (3.4 in this case) the tile is good</a:t>
            </a:r>
          </a:p>
          <a:p>
            <a:pPr>
              <a:buFont typeface="Wingdings" charset="2"/>
              <a:buChar char="q"/>
            </a:pPr>
            <a:r>
              <a:rPr lang="en-US" dirty="0"/>
              <a:t>In this case the VCPC value is 17.7 dB (P25) and 22 dB (Analog)</a:t>
            </a:r>
          </a:p>
          <a:p>
            <a:pPr>
              <a:buFont typeface="Wingdings" charset="2"/>
              <a:buChar char="q"/>
            </a:pPr>
            <a:r>
              <a:rPr lang="en-US" dirty="0"/>
              <a:t>Important point – each modulation case is unique </a:t>
            </a:r>
          </a:p>
          <a:p>
            <a:pPr>
              <a:buFont typeface="Wingdings" charset="2"/>
              <a:buChar char="q"/>
            </a:pPr>
            <a:r>
              <a:rPr lang="en-US" dirty="0"/>
              <a:t>Important point – if as in this example the modulation is not the same the analysis must be done in both directions</a:t>
            </a:r>
          </a:p>
        </p:txBody>
      </p:sp>
    </p:spTree>
    <p:extLst>
      <p:ext uri="{BB962C8B-B14F-4D97-AF65-F5344CB8AC3E}">
        <p14:creationId xmlns:p14="http://schemas.microsoft.com/office/powerpoint/2010/main" val="2475213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use of ENBW and the ACPR tables</a:t>
            </a:r>
          </a:p>
        </p:txBody>
      </p:sp>
      <p:sp>
        <p:nvSpPr>
          <p:cNvPr id="3" name="Content Placeholder 2"/>
          <p:cNvSpPr>
            <a:spLocks noGrp="1"/>
          </p:cNvSpPr>
          <p:nvPr>
            <p:ph idx="1"/>
          </p:nvPr>
        </p:nvSpPr>
        <p:spPr/>
        <p:txBody>
          <a:bodyPr/>
          <a:lstStyle/>
          <a:p>
            <a:pPr marL="91440" indent="-91440">
              <a:buFont typeface="Wingdings" charset="0"/>
              <a:buChar char="q"/>
            </a:pPr>
            <a:r>
              <a:rPr lang="en-US" dirty="0"/>
              <a:t>  always</a:t>
            </a:r>
            <a:r>
              <a:rPr lang="en-US" baseline="0" dirty="0"/>
              <a:t> use the victim's ENBW and the interfering Transmitter's ACPR table to determine adjacent channel protection value</a:t>
            </a:r>
          </a:p>
          <a:p>
            <a:pPr marL="91440" indent="-91440">
              <a:buFont typeface="Wingdings" charset="0"/>
              <a:buChar char="q"/>
            </a:pPr>
            <a:r>
              <a:rPr lang="en-US" baseline="0" dirty="0"/>
              <a:t>The VCPC value used comes from Table A-1 of the TSB-88 and is for the appropriate Modulation type and DAQ value</a:t>
            </a:r>
          </a:p>
          <a:p>
            <a:pPr marL="0" indent="0">
              <a:buNone/>
            </a:pPr>
            <a:endParaRPr lang="en-US" dirty="0"/>
          </a:p>
        </p:txBody>
      </p:sp>
    </p:spTree>
    <p:extLst>
      <p:ext uri="{BB962C8B-B14F-4D97-AF65-F5344CB8AC3E}">
        <p14:creationId xmlns:p14="http://schemas.microsoft.com/office/powerpoint/2010/main" val="2328196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Noise Limited System</a:t>
            </a:r>
          </a:p>
        </p:txBody>
      </p:sp>
      <p:cxnSp>
        <p:nvCxnSpPr>
          <p:cNvPr id="5" name="Straight Connector 4"/>
          <p:cNvCxnSpPr/>
          <p:nvPr/>
        </p:nvCxnSpPr>
        <p:spPr>
          <a:xfrm flipH="1" flipV="1">
            <a:off x="3900196" y="2463283"/>
            <a:ext cx="27992" cy="3163076"/>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3928188" y="5626359"/>
            <a:ext cx="4506686" cy="0"/>
          </a:xfrm>
          <a:prstGeom prst="line">
            <a:avLst/>
          </a:prstGeom>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9703836" y="2799183"/>
            <a:ext cx="2220685" cy="1200329"/>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dirty="0"/>
              <a:t>Any signal above the Noise floor may interfere with the system.</a:t>
            </a:r>
          </a:p>
        </p:txBody>
      </p:sp>
      <p:sp>
        <p:nvSpPr>
          <p:cNvPr id="11" name="TextBox 10"/>
          <p:cNvSpPr txBox="1"/>
          <p:nvPr/>
        </p:nvSpPr>
        <p:spPr>
          <a:xfrm>
            <a:off x="1097279" y="4823927"/>
            <a:ext cx="1701905"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dirty="0"/>
              <a:t>Reference Level</a:t>
            </a:r>
          </a:p>
        </p:txBody>
      </p:sp>
      <p:cxnSp>
        <p:nvCxnSpPr>
          <p:cNvPr id="13" name="Straight Arrow Connector 12"/>
          <p:cNvCxnSpPr>
            <a:stCxn id="11" idx="3"/>
          </p:cNvCxnSpPr>
          <p:nvPr/>
        </p:nvCxnSpPr>
        <p:spPr>
          <a:xfrm>
            <a:off x="2799184" y="5008593"/>
            <a:ext cx="1129004" cy="2060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4" name="TextBox 13"/>
          <p:cNvSpPr txBox="1"/>
          <p:nvPr/>
        </p:nvSpPr>
        <p:spPr>
          <a:xfrm>
            <a:off x="1352939" y="3999512"/>
            <a:ext cx="1548881"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dirty="0"/>
              <a:t>Un-Faded Signal Level</a:t>
            </a:r>
          </a:p>
        </p:txBody>
      </p:sp>
      <p:cxnSp>
        <p:nvCxnSpPr>
          <p:cNvPr id="16" name="Straight Arrow Connector 15"/>
          <p:cNvCxnSpPr/>
          <p:nvPr/>
        </p:nvCxnSpPr>
        <p:spPr>
          <a:xfrm>
            <a:off x="2901820" y="4312607"/>
            <a:ext cx="1026368" cy="2538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8" name="Straight Connector 17"/>
          <p:cNvCxnSpPr/>
          <p:nvPr/>
        </p:nvCxnSpPr>
        <p:spPr>
          <a:xfrm>
            <a:off x="3928188" y="5029200"/>
            <a:ext cx="45066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928188" y="4322677"/>
            <a:ext cx="45066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126480" y="4322677"/>
            <a:ext cx="0" cy="1303682"/>
          </a:xfrm>
          <a:prstGeom prst="line">
            <a:avLst/>
          </a:prstGeom>
        </p:spPr>
        <p:style>
          <a:lnRef idx="3">
            <a:schemeClr val="accent5"/>
          </a:lnRef>
          <a:fillRef idx="0">
            <a:schemeClr val="accent5"/>
          </a:fillRef>
          <a:effectRef idx="2">
            <a:schemeClr val="accent5"/>
          </a:effectRef>
          <a:fontRef idx="minor">
            <a:schemeClr val="tx1"/>
          </a:fontRef>
        </p:style>
      </p:cxnSp>
      <p:sp>
        <p:nvSpPr>
          <p:cNvPr id="23" name="TextBox 22"/>
          <p:cNvSpPr txBox="1"/>
          <p:nvPr/>
        </p:nvSpPr>
        <p:spPr>
          <a:xfrm>
            <a:off x="5459341" y="5854185"/>
            <a:ext cx="1334278" cy="36933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dirty="0"/>
              <a:t>Signal</a:t>
            </a:r>
          </a:p>
        </p:txBody>
      </p:sp>
      <p:sp>
        <p:nvSpPr>
          <p:cNvPr id="24" name="TextBox 23"/>
          <p:cNvSpPr txBox="1"/>
          <p:nvPr/>
        </p:nvSpPr>
        <p:spPr>
          <a:xfrm>
            <a:off x="6652726" y="4550504"/>
            <a:ext cx="2547257" cy="369332"/>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dirty="0"/>
              <a:t>Approximately 5 -8 dB</a:t>
            </a:r>
          </a:p>
        </p:txBody>
      </p:sp>
      <p:sp>
        <p:nvSpPr>
          <p:cNvPr id="3" name="6-Point Star 2"/>
          <p:cNvSpPr/>
          <p:nvPr/>
        </p:nvSpPr>
        <p:spPr>
          <a:xfrm>
            <a:off x="139959" y="2136710"/>
            <a:ext cx="3694923" cy="1862801"/>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02433" y="2799183"/>
            <a:ext cx="2295330" cy="523220"/>
          </a:xfrm>
          <a:prstGeom prst="rect">
            <a:avLst/>
          </a:prstGeom>
          <a:noFill/>
        </p:spPr>
        <p:txBody>
          <a:bodyPr wrap="square" rtlCol="0">
            <a:spAutoFit/>
          </a:bodyPr>
          <a:lstStyle/>
          <a:p>
            <a:r>
              <a:rPr lang="en-US" sz="1400" dirty="0"/>
              <a:t>In today’s environment is this the best approach?</a:t>
            </a:r>
          </a:p>
        </p:txBody>
      </p:sp>
      <p:sp>
        <p:nvSpPr>
          <p:cNvPr id="6" name="TextBox 5"/>
          <p:cNvSpPr txBox="1"/>
          <p:nvPr/>
        </p:nvSpPr>
        <p:spPr>
          <a:xfrm>
            <a:off x="1386530" y="5441693"/>
            <a:ext cx="1627258" cy="369332"/>
          </a:xfrm>
          <a:prstGeom prst="rect">
            <a:avLst/>
          </a:prstGeom>
          <a:solidFill>
            <a:srgbClr val="FF0000"/>
          </a:solidFill>
        </p:spPr>
        <p:txBody>
          <a:bodyPr wrap="square" rtlCol="0">
            <a:spAutoFit/>
          </a:bodyPr>
          <a:lstStyle/>
          <a:p>
            <a:r>
              <a:rPr lang="en-US" dirty="0"/>
              <a:t>Noise Floor</a:t>
            </a:r>
          </a:p>
        </p:txBody>
      </p:sp>
      <p:cxnSp>
        <p:nvCxnSpPr>
          <p:cNvPr id="15" name="Straight Arrow Connector 14"/>
          <p:cNvCxnSpPr>
            <a:stCxn id="6" idx="3"/>
          </p:cNvCxnSpPr>
          <p:nvPr/>
        </p:nvCxnSpPr>
        <p:spPr>
          <a:xfrm>
            <a:off x="3013788" y="5626359"/>
            <a:ext cx="942392" cy="0"/>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197837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4B824-7151-4F8F-A341-C617660AFF15}"/>
              </a:ext>
            </a:extLst>
          </p:cNvPr>
          <p:cNvSpPr>
            <a:spLocks noGrp="1"/>
          </p:cNvSpPr>
          <p:nvPr>
            <p:ph type="title"/>
          </p:nvPr>
        </p:nvSpPr>
        <p:spPr/>
        <p:txBody>
          <a:bodyPr/>
          <a:lstStyle/>
          <a:p>
            <a:r>
              <a:rPr lang="en-US" dirty="0"/>
              <a:t>Proposed interference analysis (800)</a:t>
            </a:r>
          </a:p>
        </p:txBody>
      </p:sp>
      <p:sp>
        <p:nvSpPr>
          <p:cNvPr id="3" name="Content Placeholder 2">
            <a:extLst>
              <a:ext uri="{FF2B5EF4-FFF2-40B4-BE49-F238E27FC236}">
                <a16:creationId xmlns:a16="http://schemas.microsoft.com/office/drawing/2014/main" id="{0709D6D8-3821-4769-AB10-FCF677800F0A}"/>
              </a:ext>
            </a:extLst>
          </p:cNvPr>
          <p:cNvSpPr>
            <a:spLocks noGrp="1"/>
          </p:cNvSpPr>
          <p:nvPr>
            <p:ph idx="1"/>
          </p:nvPr>
        </p:nvSpPr>
        <p:spPr/>
        <p:txBody>
          <a:bodyPr/>
          <a:lstStyle/>
          <a:p>
            <a:r>
              <a:rPr lang="en-US" dirty="0"/>
              <a:t>If all systems use either analog 4 kHz deviation technology or a digital modulation technology, require a L/R propagation study that shows the 40 </a:t>
            </a:r>
            <a:r>
              <a:rPr lang="en-US" dirty="0" err="1"/>
              <a:t>dBu</a:t>
            </a:r>
            <a:r>
              <a:rPr lang="en-US" dirty="0"/>
              <a:t> signal level area and the 20 </a:t>
            </a:r>
            <a:r>
              <a:rPr lang="en-US" dirty="0" err="1"/>
              <a:t>dBu</a:t>
            </a:r>
            <a:r>
              <a:rPr lang="en-US" dirty="0"/>
              <a:t> signal area of the proposed station</a:t>
            </a:r>
          </a:p>
          <a:p>
            <a:r>
              <a:rPr lang="en-US" dirty="0"/>
              <a:t>If the 20 </a:t>
            </a:r>
            <a:r>
              <a:rPr lang="en-US" dirty="0" err="1"/>
              <a:t>dBu</a:t>
            </a:r>
            <a:r>
              <a:rPr lang="en-US" dirty="0"/>
              <a:t> signal is outside of the existing systems operating areas then all good co-channel</a:t>
            </a:r>
          </a:p>
        </p:txBody>
      </p:sp>
    </p:spTree>
    <p:extLst>
      <p:ext uri="{BB962C8B-B14F-4D97-AF65-F5344CB8AC3E}">
        <p14:creationId xmlns:p14="http://schemas.microsoft.com/office/powerpoint/2010/main" val="19205076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4B824-7151-4F8F-A341-C617660AFF15}"/>
              </a:ext>
            </a:extLst>
          </p:cNvPr>
          <p:cNvSpPr>
            <a:spLocks noGrp="1"/>
          </p:cNvSpPr>
          <p:nvPr>
            <p:ph type="title"/>
          </p:nvPr>
        </p:nvSpPr>
        <p:spPr/>
        <p:txBody>
          <a:bodyPr/>
          <a:lstStyle/>
          <a:p>
            <a:r>
              <a:rPr lang="en-US" dirty="0"/>
              <a:t>Proposed interference analysis</a:t>
            </a:r>
          </a:p>
        </p:txBody>
      </p:sp>
      <p:sp>
        <p:nvSpPr>
          <p:cNvPr id="3" name="Content Placeholder 2">
            <a:extLst>
              <a:ext uri="{FF2B5EF4-FFF2-40B4-BE49-F238E27FC236}">
                <a16:creationId xmlns:a16="http://schemas.microsoft.com/office/drawing/2014/main" id="{0709D6D8-3821-4769-AB10-FCF677800F0A}"/>
              </a:ext>
            </a:extLst>
          </p:cNvPr>
          <p:cNvSpPr>
            <a:spLocks noGrp="1"/>
          </p:cNvSpPr>
          <p:nvPr>
            <p:ph idx="1"/>
          </p:nvPr>
        </p:nvSpPr>
        <p:spPr/>
        <p:txBody>
          <a:bodyPr/>
          <a:lstStyle/>
          <a:p>
            <a:r>
              <a:rPr lang="en-US" dirty="0"/>
              <a:t>For adjacent channel this is can be done three ways</a:t>
            </a:r>
          </a:p>
          <a:p>
            <a:r>
              <a:rPr lang="en-US" dirty="0"/>
              <a:t>If only P25 to P25 modulation is used by the proposed and the existing stations then a simple showing that the service areas do not overlap is all that is needed</a:t>
            </a:r>
          </a:p>
          <a:p>
            <a:r>
              <a:rPr lang="en-US" dirty="0"/>
              <a:t>If only P25 and 4 kHz analog modulations are used by the proposed and existing stations then the following method can be used</a:t>
            </a:r>
          </a:p>
        </p:txBody>
      </p:sp>
    </p:spTree>
    <p:extLst>
      <p:ext uri="{BB962C8B-B14F-4D97-AF65-F5344CB8AC3E}">
        <p14:creationId xmlns:p14="http://schemas.microsoft.com/office/powerpoint/2010/main" val="123929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4B824-7151-4F8F-A341-C617660AFF15}"/>
              </a:ext>
            </a:extLst>
          </p:cNvPr>
          <p:cNvSpPr>
            <a:spLocks noGrp="1"/>
          </p:cNvSpPr>
          <p:nvPr>
            <p:ph type="title"/>
          </p:nvPr>
        </p:nvSpPr>
        <p:spPr/>
        <p:txBody>
          <a:bodyPr/>
          <a:lstStyle/>
          <a:p>
            <a:r>
              <a:rPr lang="en-US" dirty="0"/>
              <a:t>Proposed interference analysis</a:t>
            </a:r>
          </a:p>
        </p:txBody>
      </p:sp>
      <p:sp>
        <p:nvSpPr>
          <p:cNvPr id="3" name="Content Placeholder 2">
            <a:extLst>
              <a:ext uri="{FF2B5EF4-FFF2-40B4-BE49-F238E27FC236}">
                <a16:creationId xmlns:a16="http://schemas.microsoft.com/office/drawing/2014/main" id="{0709D6D8-3821-4769-AB10-FCF677800F0A}"/>
              </a:ext>
            </a:extLst>
          </p:cNvPr>
          <p:cNvSpPr>
            <a:spLocks noGrp="1"/>
          </p:cNvSpPr>
          <p:nvPr>
            <p:ph idx="1"/>
          </p:nvPr>
        </p:nvSpPr>
        <p:spPr/>
        <p:txBody>
          <a:bodyPr>
            <a:normAutofit fontScale="92500" lnSpcReduction="20000"/>
          </a:bodyPr>
          <a:lstStyle/>
          <a:p>
            <a:r>
              <a:rPr lang="en-US" dirty="0"/>
              <a:t>A signal level map showing 40 and 20 </a:t>
            </a:r>
            <a:r>
              <a:rPr lang="en-US" dirty="0" err="1"/>
              <a:t>dBu</a:t>
            </a:r>
            <a:r>
              <a:rPr lang="en-US" dirty="0"/>
              <a:t> levels can still be used but with a modification for the above adjacent channel cases</a:t>
            </a:r>
          </a:p>
          <a:p>
            <a:r>
              <a:rPr lang="en-US" dirty="0"/>
              <a:t>Modify the proposed TX ERP as follows</a:t>
            </a:r>
          </a:p>
          <a:p>
            <a:r>
              <a:rPr lang="en-US" dirty="0"/>
              <a:t>For P25 proposed and analog existing reduce by 32 dB</a:t>
            </a:r>
          </a:p>
          <a:p>
            <a:r>
              <a:rPr lang="en-US" dirty="0"/>
              <a:t>For an Analog proposed and P25 existing reduce by 57 dB</a:t>
            </a:r>
          </a:p>
          <a:p>
            <a:r>
              <a:rPr lang="en-US" dirty="0"/>
              <a:t>For an Analog proposed and Analog existing reduce by 24 dB</a:t>
            </a:r>
          </a:p>
          <a:p>
            <a:r>
              <a:rPr lang="en-US" dirty="0"/>
              <a:t>For all other cases do a SARD TSB-88 study </a:t>
            </a:r>
          </a:p>
          <a:p>
            <a:r>
              <a:rPr lang="en-US" dirty="0"/>
              <a:t>Also the SARD can be used for any combination co or adjacent channel</a:t>
            </a:r>
          </a:p>
        </p:txBody>
      </p:sp>
    </p:spTree>
    <p:extLst>
      <p:ext uri="{BB962C8B-B14F-4D97-AF65-F5344CB8AC3E}">
        <p14:creationId xmlns:p14="http://schemas.microsoft.com/office/powerpoint/2010/main" val="2981116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Interference  Limited System</a:t>
            </a:r>
          </a:p>
        </p:txBody>
      </p:sp>
      <p:cxnSp>
        <p:nvCxnSpPr>
          <p:cNvPr id="5" name="Straight Connector 4"/>
          <p:cNvCxnSpPr/>
          <p:nvPr/>
        </p:nvCxnSpPr>
        <p:spPr>
          <a:xfrm flipH="1" flipV="1">
            <a:off x="3900196" y="2463283"/>
            <a:ext cx="27992" cy="3163076"/>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3928188" y="5626359"/>
            <a:ext cx="4506686" cy="0"/>
          </a:xfrm>
          <a:prstGeom prst="line">
            <a:avLst/>
          </a:prstGeom>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9703836" y="2799183"/>
            <a:ext cx="2220685" cy="1200329"/>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dirty="0"/>
              <a:t>As long as the ratio S/(N+I) is =&gt; VCPC margin, there will be no interference</a:t>
            </a:r>
          </a:p>
        </p:txBody>
      </p:sp>
      <p:sp>
        <p:nvSpPr>
          <p:cNvPr id="11" name="TextBox 10"/>
          <p:cNvSpPr txBox="1"/>
          <p:nvPr/>
        </p:nvSpPr>
        <p:spPr>
          <a:xfrm>
            <a:off x="961053" y="4823927"/>
            <a:ext cx="1838131"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dirty="0"/>
              <a:t>Reference Level</a:t>
            </a:r>
          </a:p>
        </p:txBody>
      </p:sp>
      <p:cxnSp>
        <p:nvCxnSpPr>
          <p:cNvPr id="13" name="Straight Arrow Connector 12"/>
          <p:cNvCxnSpPr>
            <a:stCxn id="11" idx="3"/>
          </p:cNvCxnSpPr>
          <p:nvPr/>
        </p:nvCxnSpPr>
        <p:spPr>
          <a:xfrm>
            <a:off x="2799184" y="5008593"/>
            <a:ext cx="1129004" cy="2060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4" name="TextBox 13"/>
          <p:cNvSpPr txBox="1"/>
          <p:nvPr/>
        </p:nvSpPr>
        <p:spPr>
          <a:xfrm>
            <a:off x="1352939" y="3999512"/>
            <a:ext cx="1548881"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dirty="0"/>
              <a:t>Un-Faded Signal Level</a:t>
            </a:r>
          </a:p>
        </p:txBody>
      </p:sp>
      <p:cxnSp>
        <p:nvCxnSpPr>
          <p:cNvPr id="16" name="Straight Arrow Connector 15"/>
          <p:cNvCxnSpPr/>
          <p:nvPr/>
        </p:nvCxnSpPr>
        <p:spPr>
          <a:xfrm>
            <a:off x="2901820" y="4312607"/>
            <a:ext cx="1026368" cy="2538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8" name="Straight Connector 17"/>
          <p:cNvCxnSpPr/>
          <p:nvPr/>
        </p:nvCxnSpPr>
        <p:spPr>
          <a:xfrm>
            <a:off x="3928188" y="5029200"/>
            <a:ext cx="45066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928188" y="4322677"/>
            <a:ext cx="45066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126480" y="2995127"/>
            <a:ext cx="0" cy="2631233"/>
          </a:xfrm>
          <a:prstGeom prst="line">
            <a:avLst/>
          </a:prstGeom>
        </p:spPr>
        <p:style>
          <a:lnRef idx="3">
            <a:schemeClr val="accent5"/>
          </a:lnRef>
          <a:fillRef idx="0">
            <a:schemeClr val="accent5"/>
          </a:fillRef>
          <a:effectRef idx="2">
            <a:schemeClr val="accent5"/>
          </a:effectRef>
          <a:fontRef idx="minor">
            <a:schemeClr val="tx1"/>
          </a:fontRef>
        </p:style>
      </p:cxnSp>
      <p:sp>
        <p:nvSpPr>
          <p:cNvPr id="23" name="TextBox 22"/>
          <p:cNvSpPr txBox="1"/>
          <p:nvPr/>
        </p:nvSpPr>
        <p:spPr>
          <a:xfrm>
            <a:off x="5459341" y="5854185"/>
            <a:ext cx="1334278" cy="36933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dirty="0"/>
              <a:t>Signal</a:t>
            </a:r>
          </a:p>
        </p:txBody>
      </p:sp>
      <p:sp>
        <p:nvSpPr>
          <p:cNvPr id="24" name="TextBox 23"/>
          <p:cNvSpPr txBox="1"/>
          <p:nvPr/>
        </p:nvSpPr>
        <p:spPr>
          <a:xfrm>
            <a:off x="6652726" y="4550504"/>
            <a:ext cx="2547257" cy="369332"/>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dirty="0"/>
              <a:t>Approximately 5 -8 dB</a:t>
            </a:r>
          </a:p>
        </p:txBody>
      </p:sp>
      <p:cxnSp>
        <p:nvCxnSpPr>
          <p:cNvPr id="7" name="Straight Connector 6"/>
          <p:cNvCxnSpPr/>
          <p:nvPr/>
        </p:nvCxnSpPr>
        <p:spPr>
          <a:xfrm flipV="1">
            <a:off x="3928188" y="2967135"/>
            <a:ext cx="4572000" cy="27992"/>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352939" y="2793732"/>
            <a:ext cx="1744824" cy="369332"/>
          </a:xfrm>
          <a:prstGeom prst="rect">
            <a:avLst/>
          </a:prstGeom>
          <a:solidFill>
            <a:schemeClr val="accent2"/>
          </a:solidFill>
        </p:spPr>
        <p:txBody>
          <a:bodyPr wrap="square" rtlCol="0">
            <a:spAutoFit/>
          </a:bodyPr>
          <a:lstStyle/>
          <a:p>
            <a:r>
              <a:rPr lang="en-US" dirty="0"/>
              <a:t>VCPC Margin</a:t>
            </a:r>
          </a:p>
        </p:txBody>
      </p:sp>
      <p:cxnSp>
        <p:nvCxnSpPr>
          <p:cNvPr id="19" name="Straight Arrow Connector 18"/>
          <p:cNvCxnSpPr>
            <a:stCxn id="9" idx="3"/>
          </p:cNvCxnSpPr>
          <p:nvPr/>
        </p:nvCxnSpPr>
        <p:spPr>
          <a:xfrm>
            <a:off x="3097763" y="2978398"/>
            <a:ext cx="830425" cy="16729"/>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25" name="TextBox 24"/>
          <p:cNvSpPr txBox="1"/>
          <p:nvPr/>
        </p:nvSpPr>
        <p:spPr>
          <a:xfrm>
            <a:off x="1217644" y="5391951"/>
            <a:ext cx="1819469" cy="369332"/>
          </a:xfrm>
          <a:prstGeom prst="rect">
            <a:avLst/>
          </a:prstGeom>
          <a:solidFill>
            <a:srgbClr val="FF0000"/>
          </a:solidFill>
        </p:spPr>
        <p:txBody>
          <a:bodyPr wrap="square" rtlCol="0">
            <a:spAutoFit/>
          </a:bodyPr>
          <a:lstStyle/>
          <a:p>
            <a:r>
              <a:rPr lang="en-US" dirty="0"/>
              <a:t>Noise Floor</a:t>
            </a:r>
          </a:p>
        </p:txBody>
      </p:sp>
      <p:cxnSp>
        <p:nvCxnSpPr>
          <p:cNvPr id="27" name="Straight Arrow Connector 26"/>
          <p:cNvCxnSpPr>
            <a:stCxn id="25" idx="3"/>
          </p:cNvCxnSpPr>
          <p:nvPr/>
        </p:nvCxnSpPr>
        <p:spPr>
          <a:xfrm flipV="1">
            <a:off x="3037113" y="5556009"/>
            <a:ext cx="919067" cy="20608"/>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sp>
        <p:nvSpPr>
          <p:cNvPr id="21" name="6-Point Star 20"/>
          <p:cNvSpPr/>
          <p:nvPr/>
        </p:nvSpPr>
        <p:spPr>
          <a:xfrm>
            <a:off x="8462866" y="4634912"/>
            <a:ext cx="3694923" cy="1862801"/>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111343" y="5077835"/>
            <a:ext cx="2397968" cy="738664"/>
          </a:xfrm>
          <a:prstGeom prst="rect">
            <a:avLst/>
          </a:prstGeom>
          <a:noFill/>
        </p:spPr>
        <p:txBody>
          <a:bodyPr wrap="square" rtlCol="0">
            <a:spAutoFit/>
          </a:bodyPr>
          <a:lstStyle/>
          <a:p>
            <a:r>
              <a:rPr lang="en-US" sz="1400" dirty="0"/>
              <a:t>Some regions require an Interference limited system design</a:t>
            </a:r>
          </a:p>
        </p:txBody>
      </p:sp>
    </p:spTree>
    <p:extLst>
      <p:ext uri="{BB962C8B-B14F-4D97-AF65-F5344CB8AC3E}">
        <p14:creationId xmlns:p14="http://schemas.microsoft.com/office/powerpoint/2010/main" val="380235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97280" y="286603"/>
            <a:ext cx="10058400" cy="1161197"/>
          </a:xfrm>
        </p:spPr>
        <p:txBody>
          <a:bodyPr>
            <a:normAutofit/>
          </a:bodyPr>
          <a:lstStyle/>
          <a:p>
            <a:r>
              <a:rPr lang="en-US" dirty="0"/>
              <a:t>Signal Levels</a:t>
            </a:r>
          </a:p>
        </p:txBody>
      </p:sp>
      <p:cxnSp>
        <p:nvCxnSpPr>
          <p:cNvPr id="5" name="Straight Connector 4"/>
          <p:cNvCxnSpPr/>
          <p:nvPr/>
        </p:nvCxnSpPr>
        <p:spPr>
          <a:xfrm rot="16200000" flipH="1">
            <a:off x="3543300" y="4152900"/>
            <a:ext cx="3048000" cy="76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105400" y="5105400"/>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486400" y="4953000"/>
            <a:ext cx="2895600" cy="369332"/>
          </a:xfrm>
          <a:prstGeom prst="rect">
            <a:avLst/>
          </a:prstGeom>
          <a:noFill/>
        </p:spPr>
        <p:txBody>
          <a:bodyPr wrap="square" rtlCol="0">
            <a:spAutoFit/>
          </a:bodyPr>
          <a:lstStyle/>
          <a:p>
            <a:r>
              <a:rPr lang="en-US" dirty="0"/>
              <a:t>Inferred Noise Floor </a:t>
            </a:r>
          </a:p>
        </p:txBody>
      </p:sp>
      <p:sp>
        <p:nvSpPr>
          <p:cNvPr id="9" name="TextBox 8"/>
          <p:cNvSpPr txBox="1"/>
          <p:nvPr/>
        </p:nvSpPr>
        <p:spPr>
          <a:xfrm>
            <a:off x="2794571" y="4953000"/>
            <a:ext cx="2234629" cy="369332"/>
          </a:xfrm>
          <a:prstGeom prst="rect">
            <a:avLst/>
          </a:prstGeom>
          <a:noFill/>
        </p:spPr>
        <p:txBody>
          <a:bodyPr wrap="square" rtlCol="0">
            <a:spAutoFit/>
          </a:bodyPr>
          <a:lstStyle/>
          <a:p>
            <a:r>
              <a:rPr lang="en-US" dirty="0"/>
              <a:t>-123 dBm (11 </a:t>
            </a:r>
            <a:r>
              <a:rPr lang="en-US" dirty="0" err="1"/>
              <a:t>dBu</a:t>
            </a:r>
            <a:r>
              <a:rPr lang="en-US" dirty="0"/>
              <a:t>)</a:t>
            </a:r>
          </a:p>
        </p:txBody>
      </p:sp>
      <p:cxnSp>
        <p:nvCxnSpPr>
          <p:cNvPr id="11" name="Straight Connector 10"/>
          <p:cNvCxnSpPr/>
          <p:nvPr/>
        </p:nvCxnSpPr>
        <p:spPr>
          <a:xfrm>
            <a:off x="5105400" y="4419600"/>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10200" y="4191000"/>
            <a:ext cx="2209800" cy="369332"/>
          </a:xfrm>
          <a:prstGeom prst="rect">
            <a:avLst/>
          </a:prstGeom>
          <a:noFill/>
        </p:spPr>
        <p:txBody>
          <a:bodyPr wrap="square" rtlCol="0">
            <a:spAutoFit/>
          </a:bodyPr>
          <a:lstStyle/>
          <a:p>
            <a:r>
              <a:rPr lang="en-US" dirty="0"/>
              <a:t>Static Threshold</a:t>
            </a:r>
          </a:p>
        </p:txBody>
      </p:sp>
      <p:sp>
        <p:nvSpPr>
          <p:cNvPr id="14" name="TextBox 13"/>
          <p:cNvSpPr txBox="1"/>
          <p:nvPr/>
        </p:nvSpPr>
        <p:spPr>
          <a:xfrm>
            <a:off x="2712378" y="4267200"/>
            <a:ext cx="2316822" cy="369332"/>
          </a:xfrm>
          <a:prstGeom prst="rect">
            <a:avLst/>
          </a:prstGeom>
          <a:noFill/>
        </p:spPr>
        <p:txBody>
          <a:bodyPr wrap="square" rtlCol="0">
            <a:spAutoFit/>
          </a:bodyPr>
          <a:lstStyle/>
          <a:p>
            <a:r>
              <a:rPr lang="en-US" dirty="0"/>
              <a:t>-116 dBm (18 </a:t>
            </a:r>
            <a:r>
              <a:rPr lang="en-US" dirty="0" err="1"/>
              <a:t>dBu</a:t>
            </a:r>
            <a:r>
              <a:rPr lang="en-US" dirty="0"/>
              <a:t>)</a:t>
            </a:r>
          </a:p>
        </p:txBody>
      </p:sp>
      <p:cxnSp>
        <p:nvCxnSpPr>
          <p:cNvPr id="18" name="Straight Connector 17"/>
          <p:cNvCxnSpPr/>
          <p:nvPr/>
        </p:nvCxnSpPr>
        <p:spPr>
          <a:xfrm>
            <a:off x="5105400" y="3886200"/>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486400" y="3657600"/>
            <a:ext cx="2057400" cy="369332"/>
          </a:xfrm>
          <a:prstGeom prst="rect">
            <a:avLst/>
          </a:prstGeom>
          <a:noFill/>
        </p:spPr>
        <p:txBody>
          <a:bodyPr wrap="square" rtlCol="0">
            <a:spAutoFit/>
          </a:bodyPr>
          <a:lstStyle/>
          <a:p>
            <a:r>
              <a:rPr lang="en-US" dirty="0"/>
              <a:t>Faded Threshold</a:t>
            </a:r>
          </a:p>
        </p:txBody>
      </p:sp>
      <p:sp>
        <p:nvSpPr>
          <p:cNvPr id="20" name="TextBox 19"/>
          <p:cNvSpPr txBox="1"/>
          <p:nvPr/>
        </p:nvSpPr>
        <p:spPr>
          <a:xfrm>
            <a:off x="2712378" y="3657600"/>
            <a:ext cx="2240622" cy="369332"/>
          </a:xfrm>
          <a:prstGeom prst="rect">
            <a:avLst/>
          </a:prstGeom>
          <a:noFill/>
        </p:spPr>
        <p:txBody>
          <a:bodyPr wrap="square" rtlCol="0">
            <a:spAutoFit/>
          </a:bodyPr>
          <a:lstStyle/>
          <a:p>
            <a:r>
              <a:rPr lang="en-US" dirty="0"/>
              <a:t>-106 dBm (28 </a:t>
            </a:r>
            <a:r>
              <a:rPr lang="en-US" dirty="0" err="1"/>
              <a:t>dBu</a:t>
            </a:r>
            <a:r>
              <a:rPr lang="en-US" dirty="0"/>
              <a:t>)</a:t>
            </a:r>
          </a:p>
        </p:txBody>
      </p:sp>
      <p:cxnSp>
        <p:nvCxnSpPr>
          <p:cNvPr id="22" name="Straight Connector 21"/>
          <p:cNvCxnSpPr/>
          <p:nvPr/>
        </p:nvCxnSpPr>
        <p:spPr>
          <a:xfrm>
            <a:off x="5029200" y="3200400"/>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486400" y="2667001"/>
            <a:ext cx="3962400" cy="646331"/>
          </a:xfrm>
          <a:prstGeom prst="rect">
            <a:avLst/>
          </a:prstGeom>
          <a:noFill/>
        </p:spPr>
        <p:txBody>
          <a:bodyPr wrap="square" rtlCol="0">
            <a:spAutoFit/>
          </a:bodyPr>
          <a:lstStyle/>
          <a:p>
            <a:r>
              <a:rPr lang="en-US" dirty="0"/>
              <a:t>Higher value for Interference limited systems or Portable coverage</a:t>
            </a:r>
          </a:p>
        </p:txBody>
      </p:sp>
      <p:sp>
        <p:nvSpPr>
          <p:cNvPr id="24" name="TextBox 23"/>
          <p:cNvSpPr txBox="1"/>
          <p:nvPr/>
        </p:nvSpPr>
        <p:spPr>
          <a:xfrm>
            <a:off x="2712378" y="3048001"/>
            <a:ext cx="2012022" cy="369332"/>
          </a:xfrm>
          <a:prstGeom prst="rect">
            <a:avLst/>
          </a:prstGeom>
          <a:noFill/>
        </p:spPr>
        <p:txBody>
          <a:bodyPr wrap="square" rtlCol="0">
            <a:spAutoFit/>
          </a:bodyPr>
          <a:lstStyle/>
          <a:p>
            <a:r>
              <a:rPr lang="en-US" dirty="0"/>
              <a:t>-94 dBm (40 </a:t>
            </a:r>
            <a:r>
              <a:rPr lang="en-US" dirty="0" err="1"/>
              <a:t>dBu</a:t>
            </a:r>
            <a:r>
              <a:rPr lang="en-US" dirty="0"/>
              <a:t>)</a:t>
            </a:r>
          </a:p>
        </p:txBody>
      </p:sp>
      <p:sp>
        <p:nvSpPr>
          <p:cNvPr id="4" name="Content Placeholder 3"/>
          <p:cNvSpPr>
            <a:spLocks noGrp="1"/>
          </p:cNvSpPr>
          <p:nvPr>
            <p:ph idx="1"/>
          </p:nvPr>
        </p:nvSpPr>
        <p:spPr>
          <a:xfrm>
            <a:off x="885635" y="1447799"/>
            <a:ext cx="10058400" cy="4511211"/>
          </a:xfrm>
          <a:noFill/>
          <a:ln>
            <a:solidFill>
              <a:schemeClr val="tx1"/>
            </a:solidFill>
          </a:ln>
          <a:effectLst/>
        </p:spPr>
        <p:txBody>
          <a:bodyPr/>
          <a:lstStyle/>
          <a:p>
            <a:pPr marL="0" indent="0">
              <a:buNone/>
            </a:pPr>
            <a:r>
              <a:rPr lang="en-US" dirty="0"/>
              <a:t>700-800 MHz example:</a:t>
            </a:r>
          </a:p>
          <a:p>
            <a:pPr marL="0" indent="0">
              <a:buNone/>
            </a:pPr>
            <a:r>
              <a:rPr lang="en-US" dirty="0"/>
              <a:t> </a:t>
            </a:r>
          </a:p>
        </p:txBody>
      </p:sp>
    </p:spTree>
    <p:extLst>
      <p:ext uri="{BB962C8B-B14F-4D97-AF65-F5344CB8AC3E}">
        <p14:creationId xmlns:p14="http://schemas.microsoft.com/office/powerpoint/2010/main" val="2755685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a:t>
            </a:r>
          </a:p>
        </p:txBody>
      </p:sp>
      <p:sp>
        <p:nvSpPr>
          <p:cNvPr id="3" name="Content Placeholder 2"/>
          <p:cNvSpPr>
            <a:spLocks noGrp="1"/>
          </p:cNvSpPr>
          <p:nvPr>
            <p:ph idx="1"/>
          </p:nvPr>
        </p:nvSpPr>
        <p:spPr/>
        <p:txBody>
          <a:bodyPr>
            <a:normAutofit fontScale="62500" lnSpcReduction="20000"/>
          </a:bodyPr>
          <a:lstStyle/>
          <a:p>
            <a:r>
              <a:rPr lang="en-US" dirty="0"/>
              <a:t>VCPC or CPC – Channel Performance Criterion:  The maximum BER at a specified vehicular Doppler rate necessary to deliver a specific DAQ for the specific modulation.</a:t>
            </a:r>
          </a:p>
          <a:p>
            <a:r>
              <a:rPr lang="en-US" dirty="0"/>
              <a:t>DAQ – Delivered Audio Quality:  Similar to Circuit Merit but includes definitions for Digital Audio</a:t>
            </a:r>
          </a:p>
          <a:p>
            <a:r>
              <a:rPr lang="en-US" dirty="0"/>
              <a:t>ENBW – Equivalent Noise Bandwidth:  The frequency span of an ideal filter whose area equals the area under the actual power transfer function curve and whose gain equals the peak gain of the actual power transfer function. </a:t>
            </a:r>
          </a:p>
          <a:p>
            <a:r>
              <a:rPr lang="en-US" dirty="0"/>
              <a:t>ACP – Adjacent Channel Power:  The energy from an adjacent channel transmitter that is intercepted by prescribed bandwidth, relative to the power of the emitter.  ACP = 1/ACPR</a:t>
            </a:r>
          </a:p>
          <a:p>
            <a:r>
              <a:rPr lang="en-US" dirty="0"/>
              <a:t>ACPR – Adjacent Channel Power Ratio:  The ratio of the total power of a transmitter under prescribed conditions and modulation, within its maximum authorized bandwidth to that part of the output power which falls within a prescribed bandwidth centered on the nominal offset frequency of the adjacent channel  ACPR = 1/ACP</a:t>
            </a:r>
          </a:p>
        </p:txBody>
      </p:sp>
    </p:spTree>
    <p:extLst>
      <p:ext uri="{BB962C8B-B14F-4D97-AF65-F5344CB8AC3E}">
        <p14:creationId xmlns:p14="http://schemas.microsoft.com/office/powerpoint/2010/main" val="2083602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Difference - Interference vs. Coverage</a:t>
            </a:r>
          </a:p>
        </p:txBody>
      </p:sp>
      <p:sp>
        <p:nvSpPr>
          <p:cNvPr id="3" name="Content Placeholder 2"/>
          <p:cNvSpPr>
            <a:spLocks noGrp="1"/>
          </p:cNvSpPr>
          <p:nvPr>
            <p:ph idx="1"/>
          </p:nvPr>
        </p:nvSpPr>
        <p:spPr>
          <a:xfrm>
            <a:off x="1238797" y="2475993"/>
            <a:ext cx="10058400" cy="3294474"/>
          </a:xfrm>
        </p:spPr>
        <p:txBody>
          <a:bodyPr>
            <a:normAutofit fontScale="85000" lnSpcReduction="10000"/>
          </a:bodyPr>
          <a:lstStyle/>
          <a:p>
            <a:pPr>
              <a:buFont typeface="Wingdings" panose="05000000000000000000" pitchFamily="2" charset="2"/>
              <a:buChar char="Ø"/>
            </a:pPr>
            <a:r>
              <a:rPr lang="en-US" dirty="0"/>
              <a:t>For interference model use median values 50% for confidence values</a:t>
            </a:r>
          </a:p>
          <a:p>
            <a:pPr>
              <a:buFont typeface="Wingdings" panose="05000000000000000000" pitchFamily="2" charset="2"/>
              <a:buChar char="Ø"/>
            </a:pPr>
            <a:r>
              <a:rPr lang="en-US" dirty="0"/>
              <a:t>For coverage use higher – typically 97% for tile models </a:t>
            </a:r>
          </a:p>
          <a:p>
            <a:pPr>
              <a:buFont typeface="Wingdings" panose="05000000000000000000" pitchFamily="2" charset="2"/>
              <a:buChar char="Ø"/>
            </a:pPr>
            <a:r>
              <a:rPr lang="en-US" dirty="0"/>
              <a:t>For interference modeling the land use tables must be used or not used on a consistent basis. Never use them for one study and then not use for another.</a:t>
            </a:r>
          </a:p>
          <a:p>
            <a:pPr>
              <a:buFont typeface="Wingdings" panose="05000000000000000000" pitchFamily="2" charset="2"/>
              <a:buChar char="Ø"/>
            </a:pPr>
            <a:r>
              <a:rPr lang="en-US" dirty="0"/>
              <a:t>For coverage use land use attenuation tables</a:t>
            </a:r>
          </a:p>
          <a:p>
            <a:pPr>
              <a:buFont typeface="Wingdings" panose="05000000000000000000" pitchFamily="2" charset="2"/>
              <a:buChar char="Ø"/>
            </a:pPr>
            <a:r>
              <a:rPr lang="en-US" dirty="0"/>
              <a:t>For</a:t>
            </a:r>
            <a:r>
              <a:rPr lang="en-US" baseline="0" dirty="0"/>
              <a:t> c</a:t>
            </a:r>
            <a:r>
              <a:rPr lang="en-US" dirty="0"/>
              <a:t>overage consider calling out important buildings or area that must have coverage.</a:t>
            </a:r>
          </a:p>
          <a:p>
            <a:pPr>
              <a:buFont typeface="Wingdings" panose="05000000000000000000" pitchFamily="2" charset="2"/>
              <a:buChar char="Ø"/>
            </a:pPr>
            <a:r>
              <a:rPr lang="en-US" dirty="0"/>
              <a:t>Consider talk out and talk in coverage or interference</a:t>
            </a:r>
          </a:p>
        </p:txBody>
      </p:sp>
    </p:spTree>
    <p:extLst>
      <p:ext uri="{BB962C8B-B14F-4D97-AF65-F5344CB8AC3E}">
        <p14:creationId xmlns:p14="http://schemas.microsoft.com/office/powerpoint/2010/main" val="1218074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B9B3F-CA38-4A77-AB44-1C5E2F403473}"/>
              </a:ext>
            </a:extLst>
          </p:cNvPr>
          <p:cNvSpPr>
            <a:spLocks noGrp="1"/>
          </p:cNvSpPr>
          <p:nvPr>
            <p:ph type="title"/>
          </p:nvPr>
        </p:nvSpPr>
        <p:spPr/>
        <p:txBody>
          <a:bodyPr/>
          <a:lstStyle/>
          <a:p>
            <a:r>
              <a:rPr lang="en-US" dirty="0"/>
              <a:t>Contours (R6602) for Interference protection</a:t>
            </a:r>
          </a:p>
        </p:txBody>
      </p:sp>
      <p:sp>
        <p:nvSpPr>
          <p:cNvPr id="3" name="Content Placeholder 2">
            <a:extLst>
              <a:ext uri="{FF2B5EF4-FFF2-40B4-BE49-F238E27FC236}">
                <a16:creationId xmlns:a16="http://schemas.microsoft.com/office/drawing/2014/main" id="{EF987097-8FE5-41FA-994D-72DA035D824D}"/>
              </a:ext>
            </a:extLst>
          </p:cNvPr>
          <p:cNvSpPr>
            <a:spLocks noGrp="1"/>
          </p:cNvSpPr>
          <p:nvPr>
            <p:ph idx="1"/>
          </p:nvPr>
        </p:nvSpPr>
        <p:spPr>
          <a:xfrm>
            <a:off x="1141412" y="2249487"/>
            <a:ext cx="9905999" cy="3976652"/>
          </a:xfrm>
        </p:spPr>
        <p:txBody>
          <a:bodyPr>
            <a:normAutofit fontScale="85000" lnSpcReduction="20000"/>
          </a:bodyPr>
          <a:lstStyle/>
          <a:p>
            <a:r>
              <a:rPr lang="en-US" dirty="0"/>
              <a:t>Contours do not show real world values of signal strength</a:t>
            </a:r>
          </a:p>
          <a:p>
            <a:r>
              <a:rPr lang="en-US" dirty="0"/>
              <a:t>They are based on terrain out to 10 miles and assume that the HAAT stays the same for all greater distances</a:t>
            </a:r>
          </a:p>
          <a:p>
            <a:r>
              <a:rPr lang="en-US" dirty="0"/>
              <a:t>Most 800 MHz regions started out using contours for interference protection.  </a:t>
            </a:r>
          </a:p>
          <a:p>
            <a:r>
              <a:rPr lang="en-US" dirty="0"/>
              <a:t>Almost all used 5,25,40 </a:t>
            </a:r>
            <a:r>
              <a:rPr lang="en-US" dirty="0" err="1"/>
              <a:t>dBu</a:t>
            </a:r>
            <a:r>
              <a:rPr lang="en-US" dirty="0"/>
              <a:t> for the values</a:t>
            </a:r>
          </a:p>
          <a:p>
            <a:r>
              <a:rPr lang="en-US" dirty="0"/>
              <a:t>This was based on noise limited interference protection.</a:t>
            </a:r>
          </a:p>
          <a:p>
            <a:r>
              <a:rPr lang="en-US" dirty="0"/>
              <a:t>While the coverage contour required was 40 </a:t>
            </a:r>
            <a:r>
              <a:rPr lang="en-US" dirty="0" err="1"/>
              <a:t>dBu</a:t>
            </a:r>
            <a:r>
              <a:rPr lang="en-US" dirty="0"/>
              <a:t> for all stations , the protection was based on units operating to the static threshold of -116 dBm or 18 </a:t>
            </a:r>
            <a:r>
              <a:rPr lang="en-US" dirty="0" err="1"/>
              <a:t>dBu</a:t>
            </a:r>
            <a:endParaRPr lang="en-US" dirty="0"/>
          </a:p>
          <a:p>
            <a:r>
              <a:rPr lang="en-US" dirty="0"/>
              <a:t>The 25 </a:t>
            </a:r>
            <a:r>
              <a:rPr lang="en-US" dirty="0" err="1"/>
              <a:t>dBu</a:t>
            </a:r>
            <a:r>
              <a:rPr lang="en-US" dirty="0"/>
              <a:t> values for offset stations was based on an additional 20 dB of protection between two analog stations using 4 kHz transmit deviation</a:t>
            </a:r>
          </a:p>
          <a:p>
            <a:endParaRPr lang="en-US" dirty="0"/>
          </a:p>
        </p:txBody>
      </p:sp>
    </p:spTree>
    <p:extLst>
      <p:ext uri="{BB962C8B-B14F-4D97-AF65-F5344CB8AC3E}">
        <p14:creationId xmlns:p14="http://schemas.microsoft.com/office/powerpoint/2010/main" val="1871783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0B12D989-88B0-4E5A-811E-348AA74AD4F4}"/>
              </a:ext>
            </a:extLst>
          </p:cNvPr>
          <p:cNvGraphicFramePr>
            <a:graphicFrameLocks noChangeAspect="1"/>
          </p:cNvGraphicFramePr>
          <p:nvPr>
            <p:extLst>
              <p:ext uri="{D42A27DB-BD31-4B8C-83A1-F6EECF244321}">
                <p14:modId xmlns:p14="http://schemas.microsoft.com/office/powerpoint/2010/main" val="532556532"/>
              </p:ext>
            </p:extLst>
          </p:nvPr>
        </p:nvGraphicFramePr>
        <p:xfrm>
          <a:off x="1890445" y="0"/>
          <a:ext cx="7664521" cy="8702211"/>
        </p:xfrm>
        <a:graphic>
          <a:graphicData uri="http://schemas.openxmlformats.org/presentationml/2006/ole">
            <mc:AlternateContent xmlns:mc="http://schemas.openxmlformats.org/markup-compatibility/2006">
              <mc:Choice xmlns:v="urn:schemas-microsoft-com:vml" Requires="v">
                <p:oleObj spid="_x0000_s1032" name="Acrobat Document" r:id="rId3" imgW="5667371" imgH="8020036" progId="AcroExch.Document.DC">
                  <p:embed/>
                </p:oleObj>
              </mc:Choice>
              <mc:Fallback>
                <p:oleObj name="Acrobat Document" r:id="rId3" imgW="5667371" imgH="8020036" progId="AcroExch.Document.DC">
                  <p:embed/>
                  <p:pic>
                    <p:nvPicPr>
                      <p:cNvPr id="2" name="Object 1">
                        <a:extLst>
                          <a:ext uri="{FF2B5EF4-FFF2-40B4-BE49-F238E27FC236}">
                            <a16:creationId xmlns:a16="http://schemas.microsoft.com/office/drawing/2014/main" id="{0B12D989-88B0-4E5A-811E-348AA74AD4F4}"/>
                          </a:ext>
                        </a:extLst>
                      </p:cNvPr>
                      <p:cNvPicPr/>
                      <p:nvPr/>
                    </p:nvPicPr>
                    <p:blipFill>
                      <a:blip r:embed="rId4"/>
                      <a:stretch>
                        <a:fillRect/>
                      </a:stretch>
                    </p:blipFill>
                    <p:spPr>
                      <a:xfrm>
                        <a:off x="1890445" y="0"/>
                        <a:ext cx="7664521" cy="8702211"/>
                      </a:xfrm>
                      <a:prstGeom prst="rect">
                        <a:avLst/>
                      </a:prstGeom>
                    </p:spPr>
                  </p:pic>
                </p:oleObj>
              </mc:Fallback>
            </mc:AlternateContent>
          </a:graphicData>
        </a:graphic>
      </p:graphicFrame>
    </p:spTree>
    <p:extLst>
      <p:ext uri="{BB962C8B-B14F-4D97-AF65-F5344CB8AC3E}">
        <p14:creationId xmlns:p14="http://schemas.microsoft.com/office/powerpoint/2010/main" val="18275730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82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97ECCC31-8429-4523-BE8D-8F09B7A4D4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398</TotalTime>
  <Words>1655</Words>
  <Application>Microsoft Office PowerPoint</Application>
  <PresentationFormat>Widescreen</PresentationFormat>
  <Paragraphs>135</Paragraphs>
  <Slides>32</Slides>
  <Notes>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32</vt:i4>
      </vt:variant>
    </vt:vector>
  </HeadingPairs>
  <TitlesOfParts>
    <vt:vector size="40" baseType="lpstr">
      <vt:lpstr>Arial</vt:lpstr>
      <vt:lpstr>Calibri</vt:lpstr>
      <vt:lpstr>Trebuchet MS</vt:lpstr>
      <vt:lpstr>Tw Cen MT</vt:lpstr>
      <vt:lpstr>Wingdings</vt:lpstr>
      <vt:lpstr>Circuit</vt:lpstr>
      <vt:lpstr>Acrobat Document</vt:lpstr>
      <vt:lpstr>Document</vt:lpstr>
      <vt:lpstr>700/800 MHz Interference protection methods</vt:lpstr>
      <vt:lpstr>Protection Methods</vt:lpstr>
      <vt:lpstr>Noise Limited System</vt:lpstr>
      <vt:lpstr>Interference  Limited System</vt:lpstr>
      <vt:lpstr>Signal Levels</vt:lpstr>
      <vt:lpstr>Definitions</vt:lpstr>
      <vt:lpstr>Difference - Interference vs. Coverage</vt:lpstr>
      <vt:lpstr>Contours (R6602) for Interference protection</vt:lpstr>
      <vt:lpstr>PowerPoint Presentation</vt:lpstr>
      <vt:lpstr>PowerPoint Presentation</vt:lpstr>
      <vt:lpstr>PowerPoint Presentation</vt:lpstr>
      <vt:lpstr>PowerPoint Presentation</vt:lpstr>
      <vt:lpstr>RPC8 NPSPAC EXAMPLE</vt:lpstr>
      <vt:lpstr>PowerPoint Presentation</vt:lpstr>
      <vt:lpstr>PowerPoint Presentation</vt:lpstr>
      <vt:lpstr>PowerPoint Presentation</vt:lpstr>
      <vt:lpstr>PowerPoint Presentation</vt:lpstr>
      <vt:lpstr>PowerPoint Presentation</vt:lpstr>
      <vt:lpstr>Interference Limited modeling</vt:lpstr>
      <vt:lpstr>TSB-88 Methods</vt:lpstr>
      <vt:lpstr>Co-channel interference</vt:lpstr>
      <vt:lpstr>ACPR Illistration Chart</vt:lpstr>
      <vt:lpstr>Adjacent Channel Interference</vt:lpstr>
      <vt:lpstr>Adjacent Channel Interference</vt:lpstr>
      <vt:lpstr>ENBW Table in TSB-88</vt:lpstr>
      <vt:lpstr>OFF SEt Table for additional adjacent channel protection 4 Khz Analog</vt:lpstr>
      <vt:lpstr>OFF SEt Table for additional adjacent channel protection P25</vt:lpstr>
      <vt:lpstr>Adjacent Channel Interference </vt:lpstr>
      <vt:lpstr>More on use of ENBW and the ACPR tables</vt:lpstr>
      <vt:lpstr>Proposed interference analysis (800)</vt:lpstr>
      <vt:lpstr>Proposed interference analysis</vt:lpstr>
      <vt:lpstr>Proposed interference analysis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700/800 MHz Interference protection methods</dc:title>
  <dc:creator>David Buchanan</dc:creator>
  <cp:lastModifiedBy>David Buchanan</cp:lastModifiedBy>
  <cp:revision>29</cp:revision>
  <dcterms:created xsi:type="dcterms:W3CDTF">2017-07-13T19:43:30Z</dcterms:created>
  <dcterms:modified xsi:type="dcterms:W3CDTF">2017-08-09T22:44:55Z</dcterms:modified>
</cp:coreProperties>
</file>